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78"/>
  </p:handoutMasterIdLst>
  <p:sldIdLst>
    <p:sldId id="279" r:id="rId3"/>
    <p:sldId id="455" r:id="rId5"/>
    <p:sldId id="456" r:id="rId6"/>
    <p:sldId id="264" r:id="rId7"/>
    <p:sldId id="342" r:id="rId8"/>
    <p:sldId id="339" r:id="rId9"/>
    <p:sldId id="343" r:id="rId10"/>
    <p:sldId id="280" r:id="rId11"/>
    <p:sldId id="340" r:id="rId12"/>
    <p:sldId id="304" r:id="rId13"/>
    <p:sldId id="303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46" r:id="rId26"/>
    <p:sldId id="400" r:id="rId27"/>
    <p:sldId id="401" r:id="rId28"/>
    <p:sldId id="402" r:id="rId29"/>
    <p:sldId id="399" r:id="rId30"/>
    <p:sldId id="403" r:id="rId31"/>
    <p:sldId id="351" r:id="rId32"/>
    <p:sldId id="352" r:id="rId33"/>
    <p:sldId id="353" r:id="rId34"/>
    <p:sldId id="354" r:id="rId35"/>
    <p:sldId id="355" r:id="rId36"/>
    <p:sldId id="356" r:id="rId37"/>
    <p:sldId id="357" r:id="rId38"/>
    <p:sldId id="358" r:id="rId39"/>
    <p:sldId id="359" r:id="rId40"/>
    <p:sldId id="360" r:id="rId41"/>
    <p:sldId id="361" r:id="rId42"/>
    <p:sldId id="362" r:id="rId43"/>
    <p:sldId id="363" r:id="rId44"/>
    <p:sldId id="364" r:id="rId45"/>
    <p:sldId id="365" r:id="rId46"/>
    <p:sldId id="366" r:id="rId47"/>
    <p:sldId id="367" r:id="rId48"/>
    <p:sldId id="368" r:id="rId49"/>
    <p:sldId id="369" r:id="rId50"/>
    <p:sldId id="370" r:id="rId51"/>
    <p:sldId id="371" r:id="rId52"/>
    <p:sldId id="372" r:id="rId53"/>
    <p:sldId id="373" r:id="rId54"/>
    <p:sldId id="374" r:id="rId55"/>
    <p:sldId id="375" r:id="rId56"/>
    <p:sldId id="376" r:id="rId57"/>
    <p:sldId id="377" r:id="rId58"/>
    <p:sldId id="378" r:id="rId59"/>
    <p:sldId id="379" r:id="rId60"/>
    <p:sldId id="380" r:id="rId61"/>
    <p:sldId id="381" r:id="rId62"/>
    <p:sldId id="382" r:id="rId63"/>
    <p:sldId id="383" r:id="rId64"/>
    <p:sldId id="384" r:id="rId65"/>
    <p:sldId id="386" r:id="rId66"/>
    <p:sldId id="387" r:id="rId67"/>
    <p:sldId id="390" r:id="rId68"/>
    <p:sldId id="391" r:id="rId69"/>
    <p:sldId id="395" r:id="rId70"/>
    <p:sldId id="396" r:id="rId71"/>
    <p:sldId id="397" r:id="rId72"/>
    <p:sldId id="449" r:id="rId73"/>
    <p:sldId id="406" r:id="rId74"/>
    <p:sldId id="404" r:id="rId75"/>
    <p:sldId id="527" r:id="rId76"/>
    <p:sldId id="454" r:id="rId7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11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1" Type="http://schemas.openxmlformats.org/officeDocument/2006/relationships/tableStyles" Target="tableStyles.xml"/><Relationship Id="rId80" Type="http://schemas.openxmlformats.org/officeDocument/2006/relationships/viewProps" Target="viewProps.xml"/><Relationship Id="rId8" Type="http://schemas.openxmlformats.org/officeDocument/2006/relationships/slide" Target="slides/slide5.xml"/><Relationship Id="rId79" Type="http://schemas.openxmlformats.org/officeDocument/2006/relationships/presProps" Target="presProps.xml"/><Relationship Id="rId78" Type="http://schemas.openxmlformats.org/officeDocument/2006/relationships/handoutMaster" Target="handoutMasters/handoutMaster1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Arial" panose="020B0604020202020204" pitchFamily="34" charset="0"/>
                <a:ea typeface="Arial" panose="020B0604020202020204" pitchFamily="34" charset="0"/>
              </a:rPr>
            </a:fld>
            <a:endParaRPr lang="zh-CN" altLang="en-US" smtClean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Arial" panose="020B0604020202020204" pitchFamily="34" charset="0"/>
                <a:ea typeface="Arial" panose="020B0604020202020204" pitchFamily="34" charset="0"/>
              </a:rPr>
            </a:fld>
            <a:endParaRPr lang="zh-CN" altLang="en-US" smtClean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/>
            </a:solidFill>
            <a:miter/>
          </a:ln>
        </p:spPr>
      </p:sp>
      <p:sp>
        <p:nvSpPr>
          <p:cNvPr id="8194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819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indent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SimSun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/>
            </a:solidFill>
            <a:miter/>
          </a:ln>
        </p:spPr>
      </p:sp>
      <p:sp>
        <p:nvSpPr>
          <p:cNvPr id="8194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819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indent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SimSun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>
            <a:solidFill>
              <a:srgbClr val="000000"/>
            </a:solidFill>
            <a:miter/>
          </a:ln>
        </p:spPr>
      </p:sp>
      <p:sp>
        <p:nvSpPr>
          <p:cNvPr id="8194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819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indent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SimSun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88070-64ED-4616-8017-3ACF764E8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3429000"/>
          </a:xfr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dirty="0"/>
              <a:t>Insert Image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zh-CN" altLang="en-US" dirty="0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jpe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9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33.xml"/><Relationship Id="rId4" Type="http://schemas.openxmlformats.org/officeDocument/2006/relationships/image" Target="../media/image2.jpeg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34.xml"/><Relationship Id="rId1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9.xml"/><Relationship Id="rId4" Type="http://schemas.openxmlformats.org/officeDocument/2006/relationships/image" Target="../media/image2.jpeg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35.xml"/><Relationship Id="rId1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36.xml"/><Relationship Id="rId1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37.xml"/><Relationship Id="rId1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38.xml"/><Relationship Id="rId1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39.xml"/><Relationship Id="rId1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40.xml"/><Relationship Id="rId1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41.xml"/><Relationship Id="rId1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42.xml"/><Relationship Id="rId1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43.xml"/><Relationship Id="rId1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44.xml"/><Relationship Id="rId1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2.xml"/><Relationship Id="rId6" Type="http://schemas.openxmlformats.org/officeDocument/2006/relationships/tags" Target="../tags/tag14.xml"/><Relationship Id="rId5" Type="http://schemas.openxmlformats.org/officeDocument/2006/relationships/image" Target="../media/image3.jpeg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45.xml"/><Relationship Id="rId1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46.xml"/><Relationship Id="rId1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47.xml"/><Relationship Id="rId1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48.xml"/><Relationship Id="rId1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49.xml"/><Relationship Id="rId1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50.xml"/><Relationship Id="rId1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51.xml"/><Relationship Id="rId1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52.xml"/><Relationship Id="rId1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53.xml"/><Relationship Id="rId1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54.xml"/><Relationship Id="rId1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55.xml"/><Relationship Id="rId1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56.xml"/><Relationship Id="rId1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57.xml"/><Relationship Id="rId1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58.xml"/><Relationship Id="rId1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59.xml"/><Relationship Id="rId1" Type="http://schemas.openxmlformats.org/officeDocument/2006/relationships/image" Target="../media/image36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60.xml"/><Relationship Id="rId1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61.xml"/><Relationship Id="rId1" Type="http://schemas.openxmlformats.org/officeDocument/2006/relationships/image" Target="../media/image38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62.xml"/><Relationship Id="rId1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63.xml"/><Relationship Id="rId1" Type="http://schemas.openxmlformats.org/officeDocument/2006/relationships/image" Target="../media/image40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64.xml"/><Relationship Id="rId1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5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65.xml"/><Relationship Id="rId1" Type="http://schemas.openxmlformats.org/officeDocument/2006/relationships/image" Target="../media/image42.png"/></Relationships>
</file>

<file path=ppt/slides/_rels/slide6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6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69.xml"/><Relationship Id="rId4" Type="http://schemas.openxmlformats.org/officeDocument/2006/relationships/image" Target="../media/image2.jpeg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tags" Target="../tags/tag66.xml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0" Type="http://schemas.openxmlformats.org/officeDocument/2006/relationships/notesSlide" Target="../notesSlides/notesSlide57.xml"/><Relationship Id="rId1" Type="http://schemas.openxmlformats.org/officeDocument/2006/relationships/tags" Target="../tags/tag70.xml"/></Relationships>
</file>

<file path=ppt/slides/_rels/slide6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1.xml"/><Relationship Id="rId4" Type="http://schemas.openxmlformats.org/officeDocument/2006/relationships/image" Target="../media/image2.jpeg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tags" Target="../tags/tag7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2.xml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0" Type="http://schemas.openxmlformats.org/officeDocument/2006/relationships/notesSlide" Target="../notesSlides/notesSlide60.xml"/><Relationship Id="rId1" Type="http://schemas.openxmlformats.org/officeDocument/2006/relationships/tags" Target="../tags/tag83.xml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1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92.xml"/><Relationship Id="rId1" Type="http://schemas.openxmlformats.org/officeDocument/2006/relationships/tags" Target="../tags/tag91.xml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2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94.xml"/><Relationship Id="rId1" Type="http://schemas.openxmlformats.org/officeDocument/2006/relationships/tags" Target="../tags/tag93.xml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96.xml"/><Relationship Id="rId1" Type="http://schemas.openxmlformats.org/officeDocument/2006/relationships/tags" Target="../tags/tag95.xml"/></Relationships>
</file>

<file path=ppt/slides/_rels/slide6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4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98.xml"/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tags" Target="../tags/tag9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.jpe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0.xml"/><Relationship Id="rId1" Type="http://schemas.openxmlformats.org/officeDocument/2006/relationships/tags" Target="../tags/tag99.xml"/></Relationships>
</file>

<file path=ppt/slides/_rels/slide7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4.xml"/><Relationship Id="rId4" Type="http://schemas.openxmlformats.org/officeDocument/2006/relationships/image" Target="../media/image2.jpeg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tags" Target="../tags/tag10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pn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6.xml"/><Relationship Id="rId2" Type="http://schemas.openxmlformats.org/officeDocument/2006/relationships/hyperlink" Target="https://github.com/jagtapraj123/minimax-tic-tac-toe" TargetMode="External"/><Relationship Id="rId1" Type="http://schemas.openxmlformats.org/officeDocument/2006/relationships/tags" Target="../tags/tag105.xml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8.xml"/><Relationship Id="rId8" Type="http://schemas.openxmlformats.org/officeDocument/2006/relationships/slideLayout" Target="../slideLayouts/slideLayout13.xml"/><Relationship Id="rId7" Type="http://schemas.openxmlformats.org/officeDocument/2006/relationships/tags" Target="../tags/tag112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3" Type="http://schemas.openxmlformats.org/officeDocument/2006/relationships/tags" Target="../tags/tag108.xml"/><Relationship Id="rId2" Type="http://schemas.openxmlformats.org/officeDocument/2006/relationships/image" Target="../media/image1.jpeg"/><Relationship Id="rId1" Type="http://schemas.openxmlformats.org/officeDocument/2006/relationships/tags" Target="../tags/tag10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5.xml"/><Relationship Id="rId1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A-PicturePlaceholder 25"/>
          <p:cNvPicPr>
            <a:picLocks noGrp="1" noChangeAspect="1"/>
          </p:cNvPicPr>
          <p:nvPr>
            <p:ph type="pic" sz="quarter" idx="10"/>
            <p:custDataLst>
              <p:tags r:id="rId1"/>
            </p:custDataLst>
          </p:nvPr>
        </p:nvPicPr>
        <p:blipFill>
          <a:blip r:embed="rId2" cstate="print">
            <a:grayscl/>
          </a:blip>
          <a:srcRect/>
          <a:stretch>
            <a:fillRect/>
          </a:stretch>
        </p:blipFill>
        <p:spPr>
          <a:xfrm>
            <a:off x="1270" y="-1905"/>
            <a:ext cx="12199620" cy="3176270"/>
          </a:xfrm>
        </p:spPr>
      </p:pic>
      <p:sp>
        <p:nvSpPr>
          <p:cNvPr id="10" name="PA-矩形 9"/>
          <p:cNvSpPr/>
          <p:nvPr>
            <p:custDataLst>
              <p:tags r:id="rId3"/>
            </p:custDataLst>
          </p:nvPr>
        </p:nvSpPr>
        <p:spPr>
          <a:xfrm>
            <a:off x="2227943" y="2195286"/>
            <a:ext cx="7736114" cy="24674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A-矩形 11"/>
          <p:cNvSpPr/>
          <p:nvPr>
            <p:custDataLst>
              <p:tags r:id="rId4"/>
            </p:custDataLst>
          </p:nvPr>
        </p:nvSpPr>
        <p:spPr>
          <a:xfrm>
            <a:off x="2470785" y="2743835"/>
            <a:ext cx="6922770" cy="119888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r"/>
            <a:r>
              <a:rPr lang="en-IN" altLang="zh-CN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Adversarial Search in Context</a:t>
            </a:r>
            <a:endParaRPr lang="en-IN" altLang="zh-CN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IN" altLang="zh-CN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Game: Mini-Max Search       </a:t>
            </a:r>
            <a:endParaRPr lang="en-IN" altLang="zh-CN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863600" y="5283835"/>
            <a:ext cx="107950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800"/>
              <a:t>  </a:t>
            </a:r>
            <a:r>
              <a:rPr lang="en-IN" altLang="en-US" sz="2800" b="1" i="1" u="sng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Neeraj Khatri</a:t>
            </a:r>
            <a:r>
              <a:rPr lang="en-IN" altLang="en-US" sz="2800" b="1" i="1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                  </a:t>
            </a:r>
            <a:r>
              <a:rPr lang="en-IN" altLang="en-US" sz="2800" b="1" i="1" u="sng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Ujjawal Tiwari</a:t>
            </a:r>
            <a:r>
              <a:rPr lang="en-IN" altLang="en-US" sz="2800" b="1" i="1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                      </a:t>
            </a:r>
            <a:r>
              <a:rPr lang="en-IN" altLang="en-US" sz="2800" b="1" i="1" u="sng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Raj Jagtap</a:t>
            </a:r>
            <a:endParaRPr lang="en-IN" altLang="en-US" sz="2800"/>
          </a:p>
          <a:p>
            <a:endParaRPr lang="en-IN" altLang="en-US" sz="2800"/>
          </a:p>
        </p:txBody>
      </p:sp>
    </p:spTree>
    <p:custDataLst>
      <p:tags r:id="rId5"/>
    </p:custData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800" decel="100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/>
          <p:nvPr/>
        </p:nvGraphicFramePr>
        <p:xfrm>
          <a:off x="4466590" y="2022475"/>
          <a:ext cx="88392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60"/>
                <a:gridCol w="44196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231958" y="16510"/>
            <a:ext cx="447421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IN" altLang="en-US" sz="4000" b="1" i="1" u="sng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Running Example</a:t>
            </a:r>
            <a:endParaRPr lang="en-IN" altLang="en-US" sz="4000" b="1" i="1" u="sng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1" name="Table 10"/>
          <p:cNvGraphicFramePr/>
          <p:nvPr/>
        </p:nvGraphicFramePr>
        <p:xfrm>
          <a:off x="2095500" y="3227070"/>
          <a:ext cx="894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/>
          <p:nvPr/>
        </p:nvGraphicFramePr>
        <p:xfrm>
          <a:off x="4473575" y="3246755"/>
          <a:ext cx="88392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60"/>
                <a:gridCol w="44196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/>
          <p:nvPr/>
        </p:nvGraphicFramePr>
        <p:xfrm>
          <a:off x="6998335" y="3227070"/>
          <a:ext cx="87503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515"/>
                <a:gridCol w="43751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/>
          <p:nvPr/>
        </p:nvGraphicFramePr>
        <p:xfrm>
          <a:off x="1477645" y="4422775"/>
          <a:ext cx="894080" cy="73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/>
          <p:nvPr/>
        </p:nvGraphicFramePr>
        <p:xfrm>
          <a:off x="2540635" y="4424680"/>
          <a:ext cx="875030" cy="733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515"/>
                <a:gridCol w="43751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Table 17"/>
          <p:cNvGraphicFramePr/>
          <p:nvPr/>
        </p:nvGraphicFramePr>
        <p:xfrm>
          <a:off x="3714750" y="4424680"/>
          <a:ext cx="866140" cy="73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070"/>
                <a:gridCol w="433070"/>
              </a:tblGrid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" name="Table 21"/>
          <p:cNvGraphicFramePr/>
          <p:nvPr/>
        </p:nvGraphicFramePr>
        <p:xfrm>
          <a:off x="3716020" y="5604510"/>
          <a:ext cx="86487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435"/>
                <a:gridCol w="43243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/>
          <p:nvPr/>
        </p:nvGraphicFramePr>
        <p:xfrm>
          <a:off x="5017135" y="5604510"/>
          <a:ext cx="894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7" name="Table 26"/>
          <p:cNvGraphicFramePr/>
          <p:nvPr/>
        </p:nvGraphicFramePr>
        <p:xfrm>
          <a:off x="1462405" y="5604510"/>
          <a:ext cx="92456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280"/>
                <a:gridCol w="46228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8" name="Table 27"/>
          <p:cNvGraphicFramePr/>
          <p:nvPr/>
        </p:nvGraphicFramePr>
        <p:xfrm>
          <a:off x="2540635" y="5604510"/>
          <a:ext cx="894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9" name="Straight Arrow Connector 28"/>
          <p:cNvCxnSpPr/>
          <p:nvPr/>
        </p:nvCxnSpPr>
        <p:spPr>
          <a:xfrm>
            <a:off x="4915535" y="2790825"/>
            <a:ext cx="0" cy="3994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134360" y="2753995"/>
            <a:ext cx="992505" cy="47307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911215" y="2731135"/>
            <a:ext cx="965200" cy="4959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4271645" y="4070350"/>
            <a:ext cx="309245" cy="2673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036445" y="4070350"/>
            <a:ext cx="257810" cy="2279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661920" y="4091940"/>
            <a:ext cx="202565" cy="22606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126865" y="5226050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017135" y="4250055"/>
            <a:ext cx="351790" cy="11156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Table 49"/>
          <p:cNvGraphicFramePr/>
          <p:nvPr/>
        </p:nvGraphicFramePr>
        <p:xfrm>
          <a:off x="6337300" y="4424045"/>
          <a:ext cx="866140" cy="73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070"/>
                <a:gridCol w="433070"/>
              </a:tblGrid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1" name="Table 50"/>
          <p:cNvGraphicFramePr/>
          <p:nvPr/>
        </p:nvGraphicFramePr>
        <p:xfrm>
          <a:off x="6338570" y="5603875"/>
          <a:ext cx="86487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435"/>
                <a:gridCol w="43243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2" name="Table 51"/>
          <p:cNvGraphicFramePr/>
          <p:nvPr/>
        </p:nvGraphicFramePr>
        <p:xfrm>
          <a:off x="7639685" y="5603875"/>
          <a:ext cx="894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3" name="Straight Arrow Connector 52"/>
          <p:cNvCxnSpPr/>
          <p:nvPr/>
        </p:nvCxnSpPr>
        <p:spPr>
          <a:xfrm flipH="1">
            <a:off x="6894195" y="4069715"/>
            <a:ext cx="309245" cy="2673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6749415" y="5225415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7639685" y="4249420"/>
            <a:ext cx="351790" cy="11156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2987040" y="5286375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1923415" y="5280025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4606290" y="4781550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60" name="Table 59"/>
          <p:cNvGraphicFramePr/>
          <p:nvPr/>
        </p:nvGraphicFramePr>
        <p:xfrm>
          <a:off x="6329045" y="872490"/>
          <a:ext cx="88392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60"/>
                <a:gridCol w="44196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1" name="Straight Arrow Connector 60"/>
          <p:cNvCxnSpPr/>
          <p:nvPr/>
        </p:nvCxnSpPr>
        <p:spPr>
          <a:xfrm flipH="1">
            <a:off x="5509895" y="1687830"/>
            <a:ext cx="730250" cy="3943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7077075" y="1687830"/>
            <a:ext cx="1248410" cy="788670"/>
          </a:xfrm>
          <a:prstGeom prst="straightConnector1">
            <a:avLst/>
          </a:prstGeom>
          <a:ln>
            <a:prstDash val="sysDash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7477125" y="1588135"/>
            <a:ext cx="1955800" cy="778510"/>
          </a:xfrm>
          <a:prstGeom prst="straightConnector1">
            <a:avLst/>
          </a:prstGeom>
          <a:ln>
            <a:prstDash val="sysDash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7546975" y="1358900"/>
            <a:ext cx="3100070" cy="937895"/>
          </a:xfrm>
          <a:prstGeom prst="straightConnector1">
            <a:avLst/>
          </a:prstGeom>
          <a:ln>
            <a:prstDash val="sysDash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3911600" y="633603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166360" y="6335395"/>
            <a:ext cx="596265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+1</a:t>
            </a:r>
            <a:endParaRPr lang="en-IN" altLang="en-US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7788910" y="6382385"/>
            <a:ext cx="596265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+1</a:t>
            </a:r>
            <a:endParaRPr lang="en-IN" altLang="en-US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534150" y="636714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753995" y="639762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1649730" y="638048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49070" y="522668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621155" y="388937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61926" y="1588135"/>
            <a:ext cx="676275" cy="3987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Max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90183" y="2608580"/>
            <a:ext cx="619760" cy="3987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61926" y="4023995"/>
            <a:ext cx="676275" cy="3987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Max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90183" y="5166360"/>
            <a:ext cx="619760" cy="3987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Right Arrow 38"/>
          <p:cNvSpPr/>
          <p:nvPr/>
        </p:nvSpPr>
        <p:spPr>
          <a:xfrm>
            <a:off x="4893310" y="1540510"/>
            <a:ext cx="598805" cy="34925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>
            <a:off x="2567940" y="2639060"/>
            <a:ext cx="598805" cy="34925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1104265" y="3959225"/>
            <a:ext cx="598805" cy="34925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>
            <a:off x="946150" y="5215890"/>
            <a:ext cx="598805" cy="34925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  <p:custDataLst>
      <p:tags r:id="rId1"/>
    </p:custData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/>
          <p:nvPr/>
        </p:nvGraphicFramePr>
        <p:xfrm>
          <a:off x="4466590" y="2022475"/>
          <a:ext cx="88392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60"/>
                <a:gridCol w="44196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231958" y="16510"/>
            <a:ext cx="447421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IN" altLang="en-US" sz="4000" b="1" i="1" u="sng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Running Example</a:t>
            </a:r>
            <a:endParaRPr lang="en-IN" altLang="en-US" sz="4000" b="1" i="1" u="sng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1" name="Table 10"/>
          <p:cNvGraphicFramePr/>
          <p:nvPr/>
        </p:nvGraphicFramePr>
        <p:xfrm>
          <a:off x="2095500" y="3227070"/>
          <a:ext cx="894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/>
          <p:nvPr/>
        </p:nvGraphicFramePr>
        <p:xfrm>
          <a:off x="4473575" y="3246755"/>
          <a:ext cx="88392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60"/>
                <a:gridCol w="44196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/>
          <p:nvPr/>
        </p:nvGraphicFramePr>
        <p:xfrm>
          <a:off x="6998335" y="3227070"/>
          <a:ext cx="87503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515"/>
                <a:gridCol w="43751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/>
          <p:nvPr/>
        </p:nvGraphicFramePr>
        <p:xfrm>
          <a:off x="1477645" y="4422775"/>
          <a:ext cx="894080" cy="73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/>
          <p:nvPr/>
        </p:nvGraphicFramePr>
        <p:xfrm>
          <a:off x="2540635" y="4424680"/>
          <a:ext cx="875030" cy="733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515"/>
                <a:gridCol w="43751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Table 17"/>
          <p:cNvGraphicFramePr/>
          <p:nvPr/>
        </p:nvGraphicFramePr>
        <p:xfrm>
          <a:off x="3714750" y="4424680"/>
          <a:ext cx="866140" cy="73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070"/>
                <a:gridCol w="433070"/>
              </a:tblGrid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" name="Table 21"/>
          <p:cNvGraphicFramePr/>
          <p:nvPr/>
        </p:nvGraphicFramePr>
        <p:xfrm>
          <a:off x="3716020" y="5604510"/>
          <a:ext cx="86487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435"/>
                <a:gridCol w="43243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/>
          <p:nvPr/>
        </p:nvGraphicFramePr>
        <p:xfrm>
          <a:off x="5017135" y="5604510"/>
          <a:ext cx="894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7" name="Table 26"/>
          <p:cNvGraphicFramePr/>
          <p:nvPr/>
        </p:nvGraphicFramePr>
        <p:xfrm>
          <a:off x="1462405" y="5604510"/>
          <a:ext cx="92456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280"/>
                <a:gridCol w="46228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8" name="Table 27"/>
          <p:cNvGraphicFramePr/>
          <p:nvPr/>
        </p:nvGraphicFramePr>
        <p:xfrm>
          <a:off x="2540635" y="5604510"/>
          <a:ext cx="894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9" name="Straight Arrow Connector 28"/>
          <p:cNvCxnSpPr/>
          <p:nvPr/>
        </p:nvCxnSpPr>
        <p:spPr>
          <a:xfrm>
            <a:off x="4915535" y="2790825"/>
            <a:ext cx="0" cy="3994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134360" y="2753995"/>
            <a:ext cx="992505" cy="47307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911215" y="2731135"/>
            <a:ext cx="965200" cy="4959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4271645" y="4070350"/>
            <a:ext cx="309245" cy="2673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036445" y="4070350"/>
            <a:ext cx="257810" cy="2279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661920" y="4091940"/>
            <a:ext cx="202565" cy="22606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126865" y="5226050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017135" y="4250055"/>
            <a:ext cx="351790" cy="11156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Table 49"/>
          <p:cNvGraphicFramePr/>
          <p:nvPr/>
        </p:nvGraphicFramePr>
        <p:xfrm>
          <a:off x="6337300" y="4424045"/>
          <a:ext cx="866140" cy="73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070"/>
                <a:gridCol w="433070"/>
              </a:tblGrid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1" name="Table 50"/>
          <p:cNvGraphicFramePr/>
          <p:nvPr/>
        </p:nvGraphicFramePr>
        <p:xfrm>
          <a:off x="6338570" y="5603875"/>
          <a:ext cx="86487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435"/>
                <a:gridCol w="43243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2" name="Table 51"/>
          <p:cNvGraphicFramePr/>
          <p:nvPr/>
        </p:nvGraphicFramePr>
        <p:xfrm>
          <a:off x="7639685" y="5603875"/>
          <a:ext cx="894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3" name="Straight Arrow Connector 52"/>
          <p:cNvCxnSpPr/>
          <p:nvPr/>
        </p:nvCxnSpPr>
        <p:spPr>
          <a:xfrm flipH="1">
            <a:off x="6894195" y="4069715"/>
            <a:ext cx="309245" cy="2673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6749415" y="5225415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7639685" y="4249420"/>
            <a:ext cx="351790" cy="11156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2987040" y="5286375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1923415" y="5280025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4606290" y="4781550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60" name="Table 59"/>
          <p:cNvGraphicFramePr/>
          <p:nvPr/>
        </p:nvGraphicFramePr>
        <p:xfrm>
          <a:off x="6329045" y="872490"/>
          <a:ext cx="88392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60"/>
                <a:gridCol w="44196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1" name="Straight Arrow Connector 60"/>
          <p:cNvCxnSpPr/>
          <p:nvPr/>
        </p:nvCxnSpPr>
        <p:spPr>
          <a:xfrm flipH="1">
            <a:off x="5509895" y="1687830"/>
            <a:ext cx="730250" cy="3943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7077075" y="1687830"/>
            <a:ext cx="1248410" cy="788670"/>
          </a:xfrm>
          <a:prstGeom prst="straightConnector1">
            <a:avLst/>
          </a:prstGeom>
          <a:ln>
            <a:prstDash val="sysDash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7477125" y="1588135"/>
            <a:ext cx="1955800" cy="778510"/>
          </a:xfrm>
          <a:prstGeom prst="straightConnector1">
            <a:avLst/>
          </a:prstGeom>
          <a:ln>
            <a:prstDash val="sysDash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7546975" y="1358900"/>
            <a:ext cx="3100070" cy="937895"/>
          </a:xfrm>
          <a:prstGeom prst="straightConnector1">
            <a:avLst/>
          </a:prstGeom>
          <a:ln>
            <a:prstDash val="sysDash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3911600" y="633603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166360" y="6335395"/>
            <a:ext cx="596265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+1</a:t>
            </a:r>
            <a:endParaRPr lang="en-IN" altLang="en-US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7788910" y="6382385"/>
            <a:ext cx="596265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+1</a:t>
            </a:r>
            <a:endParaRPr lang="en-IN" altLang="en-US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534150" y="636714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753995" y="639762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1649730" y="638048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49070" y="522668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12695" y="522541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621155" y="389001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61926" y="1588135"/>
            <a:ext cx="676275" cy="3987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Max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90183" y="2608580"/>
            <a:ext cx="619760" cy="3987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61926" y="4023995"/>
            <a:ext cx="676275" cy="3987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Max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90183" y="5166360"/>
            <a:ext cx="619760" cy="3987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Right Arrow 38"/>
          <p:cNvSpPr/>
          <p:nvPr/>
        </p:nvSpPr>
        <p:spPr>
          <a:xfrm>
            <a:off x="4893310" y="1540510"/>
            <a:ext cx="598805" cy="34925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>
            <a:off x="2567940" y="2639060"/>
            <a:ext cx="598805" cy="34925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1104265" y="3959225"/>
            <a:ext cx="598805" cy="34925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>
            <a:off x="946150" y="5215890"/>
            <a:ext cx="598805" cy="34925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  <p:custDataLst>
      <p:tags r:id="rId1"/>
    </p:custData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/>
          <p:nvPr/>
        </p:nvGraphicFramePr>
        <p:xfrm>
          <a:off x="4466590" y="2022475"/>
          <a:ext cx="88392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60"/>
                <a:gridCol w="44196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231958" y="16510"/>
            <a:ext cx="447421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IN" altLang="en-US" sz="4000" b="1" i="1" u="sng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Running Example</a:t>
            </a:r>
            <a:endParaRPr lang="en-IN" altLang="en-US" sz="4000" b="1" i="1" u="sng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1" name="Table 10"/>
          <p:cNvGraphicFramePr/>
          <p:nvPr/>
        </p:nvGraphicFramePr>
        <p:xfrm>
          <a:off x="2095500" y="3227070"/>
          <a:ext cx="894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/>
          <p:nvPr/>
        </p:nvGraphicFramePr>
        <p:xfrm>
          <a:off x="4473575" y="3246755"/>
          <a:ext cx="88392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60"/>
                <a:gridCol w="44196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/>
          <p:nvPr/>
        </p:nvGraphicFramePr>
        <p:xfrm>
          <a:off x="6998335" y="3227070"/>
          <a:ext cx="87503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515"/>
                <a:gridCol w="43751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/>
          <p:nvPr/>
        </p:nvGraphicFramePr>
        <p:xfrm>
          <a:off x="1477645" y="4422775"/>
          <a:ext cx="894080" cy="73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/>
          <p:nvPr/>
        </p:nvGraphicFramePr>
        <p:xfrm>
          <a:off x="2540635" y="4424680"/>
          <a:ext cx="875030" cy="733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515"/>
                <a:gridCol w="43751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Table 17"/>
          <p:cNvGraphicFramePr/>
          <p:nvPr/>
        </p:nvGraphicFramePr>
        <p:xfrm>
          <a:off x="3714750" y="4424680"/>
          <a:ext cx="866140" cy="73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070"/>
                <a:gridCol w="433070"/>
              </a:tblGrid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" name="Table 21"/>
          <p:cNvGraphicFramePr/>
          <p:nvPr/>
        </p:nvGraphicFramePr>
        <p:xfrm>
          <a:off x="3716020" y="5604510"/>
          <a:ext cx="86487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435"/>
                <a:gridCol w="43243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/>
          <p:nvPr/>
        </p:nvGraphicFramePr>
        <p:xfrm>
          <a:off x="5017135" y="5604510"/>
          <a:ext cx="894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7" name="Table 26"/>
          <p:cNvGraphicFramePr/>
          <p:nvPr/>
        </p:nvGraphicFramePr>
        <p:xfrm>
          <a:off x="1462405" y="5604510"/>
          <a:ext cx="92456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280"/>
                <a:gridCol w="46228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8" name="Table 27"/>
          <p:cNvGraphicFramePr/>
          <p:nvPr/>
        </p:nvGraphicFramePr>
        <p:xfrm>
          <a:off x="2540635" y="5604510"/>
          <a:ext cx="894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9" name="Straight Arrow Connector 28"/>
          <p:cNvCxnSpPr/>
          <p:nvPr/>
        </p:nvCxnSpPr>
        <p:spPr>
          <a:xfrm>
            <a:off x="4915535" y="2790825"/>
            <a:ext cx="0" cy="3994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134360" y="2753995"/>
            <a:ext cx="992505" cy="47307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911215" y="2731135"/>
            <a:ext cx="965200" cy="4959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4271645" y="4070350"/>
            <a:ext cx="309245" cy="2673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036445" y="4070350"/>
            <a:ext cx="257810" cy="2279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661920" y="4091940"/>
            <a:ext cx="202565" cy="22606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126865" y="5226050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017135" y="4250055"/>
            <a:ext cx="351790" cy="11156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Table 49"/>
          <p:cNvGraphicFramePr/>
          <p:nvPr/>
        </p:nvGraphicFramePr>
        <p:xfrm>
          <a:off x="6337300" y="4424045"/>
          <a:ext cx="866140" cy="73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070"/>
                <a:gridCol w="433070"/>
              </a:tblGrid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1" name="Table 50"/>
          <p:cNvGraphicFramePr/>
          <p:nvPr/>
        </p:nvGraphicFramePr>
        <p:xfrm>
          <a:off x="6338570" y="5603875"/>
          <a:ext cx="86487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435"/>
                <a:gridCol w="43243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2" name="Table 51"/>
          <p:cNvGraphicFramePr/>
          <p:nvPr/>
        </p:nvGraphicFramePr>
        <p:xfrm>
          <a:off x="7639685" y="5603875"/>
          <a:ext cx="894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3" name="Straight Arrow Connector 52"/>
          <p:cNvCxnSpPr/>
          <p:nvPr/>
        </p:nvCxnSpPr>
        <p:spPr>
          <a:xfrm flipH="1">
            <a:off x="6894195" y="4069715"/>
            <a:ext cx="309245" cy="2673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6749415" y="5225415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7639685" y="4249420"/>
            <a:ext cx="351790" cy="11156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2987040" y="5286375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1923415" y="5280025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4606290" y="4781550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60" name="Table 59"/>
          <p:cNvGraphicFramePr/>
          <p:nvPr/>
        </p:nvGraphicFramePr>
        <p:xfrm>
          <a:off x="6329045" y="872490"/>
          <a:ext cx="88392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60"/>
                <a:gridCol w="44196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1" name="Straight Arrow Connector 60"/>
          <p:cNvCxnSpPr/>
          <p:nvPr/>
        </p:nvCxnSpPr>
        <p:spPr>
          <a:xfrm flipH="1">
            <a:off x="5509895" y="1687830"/>
            <a:ext cx="730250" cy="3943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7077075" y="1687830"/>
            <a:ext cx="1248410" cy="788670"/>
          </a:xfrm>
          <a:prstGeom prst="straightConnector1">
            <a:avLst/>
          </a:prstGeom>
          <a:ln>
            <a:prstDash val="sysDash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7477125" y="1588135"/>
            <a:ext cx="1955800" cy="778510"/>
          </a:xfrm>
          <a:prstGeom prst="straightConnector1">
            <a:avLst/>
          </a:prstGeom>
          <a:ln>
            <a:prstDash val="sysDash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7546975" y="1358900"/>
            <a:ext cx="3100070" cy="937895"/>
          </a:xfrm>
          <a:prstGeom prst="straightConnector1">
            <a:avLst/>
          </a:prstGeom>
          <a:ln>
            <a:prstDash val="sysDash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3911600" y="633603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166360" y="6335395"/>
            <a:ext cx="596265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+1</a:t>
            </a:r>
            <a:endParaRPr lang="en-IN" altLang="en-US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7788910" y="6382385"/>
            <a:ext cx="596265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+1</a:t>
            </a:r>
            <a:endParaRPr lang="en-IN" altLang="en-US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534150" y="636714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753995" y="639762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1649730" y="638048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49070" y="522668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12695" y="522541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621155" y="389001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64485" y="393827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61926" y="1588135"/>
            <a:ext cx="676275" cy="3987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Max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90183" y="2608580"/>
            <a:ext cx="619760" cy="3987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61926" y="4023995"/>
            <a:ext cx="676275" cy="3987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Max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90183" y="5166360"/>
            <a:ext cx="619760" cy="3987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Right Arrow 38"/>
          <p:cNvSpPr/>
          <p:nvPr/>
        </p:nvSpPr>
        <p:spPr>
          <a:xfrm>
            <a:off x="4893310" y="1540510"/>
            <a:ext cx="598805" cy="34925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>
            <a:off x="2567940" y="2639060"/>
            <a:ext cx="598805" cy="34925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1104265" y="3959225"/>
            <a:ext cx="598805" cy="34925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>
            <a:off x="946150" y="5215890"/>
            <a:ext cx="598805" cy="34925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  <p:custDataLst>
      <p:tags r:id="rId1"/>
    </p:custData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/>
          <p:nvPr/>
        </p:nvGraphicFramePr>
        <p:xfrm>
          <a:off x="4466590" y="2022475"/>
          <a:ext cx="88392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60"/>
                <a:gridCol w="44196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231958" y="16510"/>
            <a:ext cx="447421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IN" altLang="en-US" sz="4000" b="1" i="1" u="sng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Running Example</a:t>
            </a:r>
            <a:endParaRPr lang="en-IN" altLang="en-US" sz="4000" b="1" i="1" u="sng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1" name="Table 10"/>
          <p:cNvGraphicFramePr/>
          <p:nvPr/>
        </p:nvGraphicFramePr>
        <p:xfrm>
          <a:off x="2095500" y="3227070"/>
          <a:ext cx="894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/>
          <p:nvPr/>
        </p:nvGraphicFramePr>
        <p:xfrm>
          <a:off x="4473575" y="3246755"/>
          <a:ext cx="88392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60"/>
                <a:gridCol w="44196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/>
          <p:nvPr/>
        </p:nvGraphicFramePr>
        <p:xfrm>
          <a:off x="6998335" y="3227070"/>
          <a:ext cx="87503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515"/>
                <a:gridCol w="43751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/>
          <p:nvPr/>
        </p:nvGraphicFramePr>
        <p:xfrm>
          <a:off x="1477645" y="4422775"/>
          <a:ext cx="894080" cy="73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/>
          <p:nvPr/>
        </p:nvGraphicFramePr>
        <p:xfrm>
          <a:off x="2540635" y="4424680"/>
          <a:ext cx="875030" cy="733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515"/>
                <a:gridCol w="43751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Table 17"/>
          <p:cNvGraphicFramePr/>
          <p:nvPr/>
        </p:nvGraphicFramePr>
        <p:xfrm>
          <a:off x="3714750" y="4424680"/>
          <a:ext cx="866140" cy="73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070"/>
                <a:gridCol w="433070"/>
              </a:tblGrid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" name="Table 21"/>
          <p:cNvGraphicFramePr/>
          <p:nvPr/>
        </p:nvGraphicFramePr>
        <p:xfrm>
          <a:off x="3716020" y="5604510"/>
          <a:ext cx="86487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435"/>
                <a:gridCol w="43243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/>
          <p:nvPr/>
        </p:nvGraphicFramePr>
        <p:xfrm>
          <a:off x="5017135" y="5604510"/>
          <a:ext cx="894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7" name="Table 26"/>
          <p:cNvGraphicFramePr/>
          <p:nvPr/>
        </p:nvGraphicFramePr>
        <p:xfrm>
          <a:off x="1462405" y="5604510"/>
          <a:ext cx="92456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280"/>
                <a:gridCol w="46228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8" name="Table 27"/>
          <p:cNvGraphicFramePr/>
          <p:nvPr/>
        </p:nvGraphicFramePr>
        <p:xfrm>
          <a:off x="2540635" y="5604510"/>
          <a:ext cx="894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9" name="Straight Arrow Connector 28"/>
          <p:cNvCxnSpPr/>
          <p:nvPr/>
        </p:nvCxnSpPr>
        <p:spPr>
          <a:xfrm>
            <a:off x="4915535" y="2790825"/>
            <a:ext cx="0" cy="3994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134360" y="2753995"/>
            <a:ext cx="992505" cy="47307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911215" y="2731135"/>
            <a:ext cx="965200" cy="4959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4271645" y="4070350"/>
            <a:ext cx="309245" cy="2673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036445" y="4070350"/>
            <a:ext cx="257810" cy="2279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661920" y="4091940"/>
            <a:ext cx="202565" cy="22606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126865" y="5226050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017135" y="4250055"/>
            <a:ext cx="351790" cy="11156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Table 49"/>
          <p:cNvGraphicFramePr/>
          <p:nvPr/>
        </p:nvGraphicFramePr>
        <p:xfrm>
          <a:off x="6337300" y="4424045"/>
          <a:ext cx="866140" cy="73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070"/>
                <a:gridCol w="433070"/>
              </a:tblGrid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1" name="Table 50"/>
          <p:cNvGraphicFramePr/>
          <p:nvPr/>
        </p:nvGraphicFramePr>
        <p:xfrm>
          <a:off x="6338570" y="5603875"/>
          <a:ext cx="86487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435"/>
                <a:gridCol w="43243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2" name="Table 51"/>
          <p:cNvGraphicFramePr/>
          <p:nvPr/>
        </p:nvGraphicFramePr>
        <p:xfrm>
          <a:off x="7639685" y="5603875"/>
          <a:ext cx="894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3" name="Straight Arrow Connector 52"/>
          <p:cNvCxnSpPr/>
          <p:nvPr/>
        </p:nvCxnSpPr>
        <p:spPr>
          <a:xfrm flipH="1">
            <a:off x="6894195" y="4069715"/>
            <a:ext cx="309245" cy="2673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6749415" y="5225415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7639685" y="4249420"/>
            <a:ext cx="351790" cy="11156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2987040" y="5286375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1923415" y="5280025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4606290" y="4781550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60" name="Table 59"/>
          <p:cNvGraphicFramePr/>
          <p:nvPr/>
        </p:nvGraphicFramePr>
        <p:xfrm>
          <a:off x="6329045" y="872490"/>
          <a:ext cx="88392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60"/>
                <a:gridCol w="44196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1" name="Straight Arrow Connector 60"/>
          <p:cNvCxnSpPr/>
          <p:nvPr/>
        </p:nvCxnSpPr>
        <p:spPr>
          <a:xfrm flipH="1">
            <a:off x="5509895" y="1687830"/>
            <a:ext cx="730250" cy="3943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7077075" y="1687830"/>
            <a:ext cx="1248410" cy="788670"/>
          </a:xfrm>
          <a:prstGeom prst="straightConnector1">
            <a:avLst/>
          </a:prstGeom>
          <a:ln>
            <a:prstDash val="sysDash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7477125" y="1588135"/>
            <a:ext cx="1955800" cy="778510"/>
          </a:xfrm>
          <a:prstGeom prst="straightConnector1">
            <a:avLst/>
          </a:prstGeom>
          <a:ln>
            <a:prstDash val="sysDash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7546975" y="1358900"/>
            <a:ext cx="3100070" cy="937895"/>
          </a:xfrm>
          <a:prstGeom prst="straightConnector1">
            <a:avLst/>
          </a:prstGeom>
          <a:ln>
            <a:prstDash val="sysDash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3911600" y="633603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166360" y="6335395"/>
            <a:ext cx="596265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+1</a:t>
            </a:r>
            <a:endParaRPr lang="en-IN" altLang="en-US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7788910" y="6382385"/>
            <a:ext cx="596265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+1</a:t>
            </a:r>
            <a:endParaRPr lang="en-IN" altLang="en-US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534150" y="636714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753995" y="639762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1649730" y="638048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49070" y="522668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12695" y="522541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621155" y="389001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64485" y="393827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41675" y="247650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61926" y="1588135"/>
            <a:ext cx="676275" cy="3987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Max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90183" y="2608580"/>
            <a:ext cx="619760" cy="3987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61926" y="4023995"/>
            <a:ext cx="676275" cy="3987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Max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90183" y="5166360"/>
            <a:ext cx="619760" cy="3987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Right Arrow 38"/>
          <p:cNvSpPr/>
          <p:nvPr/>
        </p:nvSpPr>
        <p:spPr>
          <a:xfrm>
            <a:off x="4893310" y="1540510"/>
            <a:ext cx="598805" cy="34925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>
            <a:off x="2567940" y="2639060"/>
            <a:ext cx="598805" cy="34925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1104265" y="3959225"/>
            <a:ext cx="598805" cy="34925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>
            <a:off x="946150" y="5215890"/>
            <a:ext cx="598805" cy="34925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  <p:custDataLst>
      <p:tags r:id="rId1"/>
    </p:custData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/>
          <p:nvPr/>
        </p:nvGraphicFramePr>
        <p:xfrm>
          <a:off x="4466590" y="2022475"/>
          <a:ext cx="88392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60"/>
                <a:gridCol w="44196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231958" y="16510"/>
            <a:ext cx="447421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IN" altLang="en-US" sz="4000" b="1" i="1" u="sng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Running Example</a:t>
            </a:r>
            <a:endParaRPr lang="en-IN" altLang="en-US" sz="4000" b="1" i="1" u="sng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1" name="Table 10"/>
          <p:cNvGraphicFramePr/>
          <p:nvPr/>
        </p:nvGraphicFramePr>
        <p:xfrm>
          <a:off x="2095500" y="3227070"/>
          <a:ext cx="894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/>
          <p:nvPr/>
        </p:nvGraphicFramePr>
        <p:xfrm>
          <a:off x="4473575" y="3246755"/>
          <a:ext cx="88392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60"/>
                <a:gridCol w="44196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/>
          <p:nvPr/>
        </p:nvGraphicFramePr>
        <p:xfrm>
          <a:off x="6998335" y="3227070"/>
          <a:ext cx="87503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515"/>
                <a:gridCol w="43751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/>
          <p:nvPr/>
        </p:nvGraphicFramePr>
        <p:xfrm>
          <a:off x="1477645" y="4422775"/>
          <a:ext cx="894080" cy="73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/>
          <p:nvPr/>
        </p:nvGraphicFramePr>
        <p:xfrm>
          <a:off x="2540635" y="4424680"/>
          <a:ext cx="875030" cy="733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515"/>
                <a:gridCol w="43751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Table 17"/>
          <p:cNvGraphicFramePr/>
          <p:nvPr/>
        </p:nvGraphicFramePr>
        <p:xfrm>
          <a:off x="3714750" y="4424680"/>
          <a:ext cx="866140" cy="73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070"/>
                <a:gridCol w="433070"/>
              </a:tblGrid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" name="Table 21"/>
          <p:cNvGraphicFramePr/>
          <p:nvPr/>
        </p:nvGraphicFramePr>
        <p:xfrm>
          <a:off x="3716020" y="5604510"/>
          <a:ext cx="86487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435"/>
                <a:gridCol w="43243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/>
          <p:nvPr/>
        </p:nvGraphicFramePr>
        <p:xfrm>
          <a:off x="5017135" y="5604510"/>
          <a:ext cx="894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7" name="Table 26"/>
          <p:cNvGraphicFramePr/>
          <p:nvPr/>
        </p:nvGraphicFramePr>
        <p:xfrm>
          <a:off x="1462405" y="5604510"/>
          <a:ext cx="92456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280"/>
                <a:gridCol w="46228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8" name="Table 27"/>
          <p:cNvGraphicFramePr/>
          <p:nvPr/>
        </p:nvGraphicFramePr>
        <p:xfrm>
          <a:off x="2540635" y="5604510"/>
          <a:ext cx="894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9" name="Straight Arrow Connector 28"/>
          <p:cNvCxnSpPr/>
          <p:nvPr/>
        </p:nvCxnSpPr>
        <p:spPr>
          <a:xfrm>
            <a:off x="4915535" y="2790825"/>
            <a:ext cx="0" cy="3994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134360" y="2753995"/>
            <a:ext cx="992505" cy="47307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911215" y="2731135"/>
            <a:ext cx="965200" cy="4959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4271645" y="4070350"/>
            <a:ext cx="309245" cy="2673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036445" y="4070350"/>
            <a:ext cx="257810" cy="2279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661920" y="4091940"/>
            <a:ext cx="202565" cy="22606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126865" y="5226050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017135" y="4250055"/>
            <a:ext cx="351790" cy="11156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Table 49"/>
          <p:cNvGraphicFramePr/>
          <p:nvPr/>
        </p:nvGraphicFramePr>
        <p:xfrm>
          <a:off x="6337300" y="4424045"/>
          <a:ext cx="866140" cy="73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070"/>
                <a:gridCol w="433070"/>
              </a:tblGrid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1" name="Table 50"/>
          <p:cNvGraphicFramePr/>
          <p:nvPr/>
        </p:nvGraphicFramePr>
        <p:xfrm>
          <a:off x="6338570" y="5603875"/>
          <a:ext cx="86487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435"/>
                <a:gridCol w="43243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2" name="Table 51"/>
          <p:cNvGraphicFramePr/>
          <p:nvPr/>
        </p:nvGraphicFramePr>
        <p:xfrm>
          <a:off x="7639685" y="5603875"/>
          <a:ext cx="894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3" name="Straight Arrow Connector 52"/>
          <p:cNvCxnSpPr/>
          <p:nvPr/>
        </p:nvCxnSpPr>
        <p:spPr>
          <a:xfrm flipH="1">
            <a:off x="6894195" y="4069715"/>
            <a:ext cx="309245" cy="2673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6749415" y="5225415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7639685" y="4249420"/>
            <a:ext cx="351790" cy="11156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2987040" y="5286375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1923415" y="5280025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4606290" y="4781550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60" name="Table 59"/>
          <p:cNvGraphicFramePr/>
          <p:nvPr/>
        </p:nvGraphicFramePr>
        <p:xfrm>
          <a:off x="6329045" y="872490"/>
          <a:ext cx="88392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60"/>
                <a:gridCol w="44196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1" name="Straight Arrow Connector 60"/>
          <p:cNvCxnSpPr/>
          <p:nvPr/>
        </p:nvCxnSpPr>
        <p:spPr>
          <a:xfrm flipH="1">
            <a:off x="5509895" y="1687830"/>
            <a:ext cx="730250" cy="3943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7077075" y="1687830"/>
            <a:ext cx="1248410" cy="788670"/>
          </a:xfrm>
          <a:prstGeom prst="straightConnector1">
            <a:avLst/>
          </a:prstGeom>
          <a:ln>
            <a:prstDash val="sysDash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7477125" y="1588135"/>
            <a:ext cx="1955800" cy="778510"/>
          </a:xfrm>
          <a:prstGeom prst="straightConnector1">
            <a:avLst/>
          </a:prstGeom>
          <a:ln>
            <a:prstDash val="sysDash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7546975" y="1358900"/>
            <a:ext cx="3100070" cy="937895"/>
          </a:xfrm>
          <a:prstGeom prst="straightConnector1">
            <a:avLst/>
          </a:prstGeom>
          <a:ln>
            <a:prstDash val="sysDash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3911600" y="633603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166360" y="6335395"/>
            <a:ext cx="596265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+1</a:t>
            </a:r>
            <a:endParaRPr lang="en-IN" altLang="en-US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7788910" y="6382385"/>
            <a:ext cx="596265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+1</a:t>
            </a:r>
            <a:endParaRPr lang="en-IN" altLang="en-US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534150" y="636714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753995" y="639762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1649730" y="638048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49070" y="522668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12695" y="522541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621155" y="389001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64485" y="393827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41675" y="247650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38855" y="516636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61926" y="1588135"/>
            <a:ext cx="676275" cy="3987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Max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90183" y="2608580"/>
            <a:ext cx="619760" cy="3987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61926" y="4023995"/>
            <a:ext cx="676275" cy="3987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Max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90183" y="5166360"/>
            <a:ext cx="619760" cy="3987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Right Arrow 38"/>
          <p:cNvSpPr/>
          <p:nvPr/>
        </p:nvSpPr>
        <p:spPr>
          <a:xfrm>
            <a:off x="4893310" y="1540510"/>
            <a:ext cx="598805" cy="34925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>
            <a:off x="2567940" y="2639060"/>
            <a:ext cx="598805" cy="34925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1104265" y="3959225"/>
            <a:ext cx="598805" cy="34925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>
            <a:off x="946150" y="5215890"/>
            <a:ext cx="598805" cy="34925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  <p:custDataLst>
      <p:tags r:id="rId1"/>
    </p:custData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/>
          <p:nvPr/>
        </p:nvGraphicFramePr>
        <p:xfrm>
          <a:off x="4466590" y="2022475"/>
          <a:ext cx="88392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60"/>
                <a:gridCol w="44196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231958" y="16510"/>
            <a:ext cx="447421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IN" altLang="en-US" sz="4000" b="1" i="1" u="sng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Running Example</a:t>
            </a:r>
            <a:endParaRPr lang="en-IN" altLang="en-US" sz="4000" b="1" i="1" u="sng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1" name="Table 10"/>
          <p:cNvGraphicFramePr/>
          <p:nvPr/>
        </p:nvGraphicFramePr>
        <p:xfrm>
          <a:off x="2095500" y="3227070"/>
          <a:ext cx="894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/>
          <p:nvPr/>
        </p:nvGraphicFramePr>
        <p:xfrm>
          <a:off x="4473575" y="3246755"/>
          <a:ext cx="88392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60"/>
                <a:gridCol w="44196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/>
          <p:nvPr/>
        </p:nvGraphicFramePr>
        <p:xfrm>
          <a:off x="6998335" y="3227070"/>
          <a:ext cx="87503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515"/>
                <a:gridCol w="43751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/>
          <p:nvPr/>
        </p:nvGraphicFramePr>
        <p:xfrm>
          <a:off x="1477645" y="4422775"/>
          <a:ext cx="894080" cy="73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/>
          <p:nvPr/>
        </p:nvGraphicFramePr>
        <p:xfrm>
          <a:off x="2540635" y="4424680"/>
          <a:ext cx="875030" cy="733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515"/>
                <a:gridCol w="43751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Table 17"/>
          <p:cNvGraphicFramePr/>
          <p:nvPr/>
        </p:nvGraphicFramePr>
        <p:xfrm>
          <a:off x="3714750" y="4424680"/>
          <a:ext cx="866140" cy="73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070"/>
                <a:gridCol w="433070"/>
              </a:tblGrid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" name="Table 21"/>
          <p:cNvGraphicFramePr/>
          <p:nvPr/>
        </p:nvGraphicFramePr>
        <p:xfrm>
          <a:off x="3716020" y="5604510"/>
          <a:ext cx="86487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435"/>
                <a:gridCol w="43243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/>
          <p:nvPr/>
        </p:nvGraphicFramePr>
        <p:xfrm>
          <a:off x="5017135" y="5604510"/>
          <a:ext cx="894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7" name="Table 26"/>
          <p:cNvGraphicFramePr/>
          <p:nvPr/>
        </p:nvGraphicFramePr>
        <p:xfrm>
          <a:off x="1462405" y="5604510"/>
          <a:ext cx="92456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280"/>
                <a:gridCol w="46228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8" name="Table 27"/>
          <p:cNvGraphicFramePr/>
          <p:nvPr/>
        </p:nvGraphicFramePr>
        <p:xfrm>
          <a:off x="2540635" y="5604510"/>
          <a:ext cx="894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9" name="Straight Arrow Connector 28"/>
          <p:cNvCxnSpPr/>
          <p:nvPr/>
        </p:nvCxnSpPr>
        <p:spPr>
          <a:xfrm>
            <a:off x="4915535" y="2790825"/>
            <a:ext cx="0" cy="3994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134360" y="2753995"/>
            <a:ext cx="992505" cy="47307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911215" y="2731135"/>
            <a:ext cx="965200" cy="4959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4271645" y="4070350"/>
            <a:ext cx="309245" cy="2673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036445" y="4070350"/>
            <a:ext cx="257810" cy="2279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661920" y="4091940"/>
            <a:ext cx="202565" cy="22606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126865" y="5226050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017135" y="4250055"/>
            <a:ext cx="351790" cy="11156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Table 49"/>
          <p:cNvGraphicFramePr/>
          <p:nvPr/>
        </p:nvGraphicFramePr>
        <p:xfrm>
          <a:off x="6337300" y="4424045"/>
          <a:ext cx="866140" cy="73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070"/>
                <a:gridCol w="433070"/>
              </a:tblGrid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1" name="Table 50"/>
          <p:cNvGraphicFramePr/>
          <p:nvPr/>
        </p:nvGraphicFramePr>
        <p:xfrm>
          <a:off x="6338570" y="5603875"/>
          <a:ext cx="86487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435"/>
                <a:gridCol w="43243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2" name="Table 51"/>
          <p:cNvGraphicFramePr/>
          <p:nvPr/>
        </p:nvGraphicFramePr>
        <p:xfrm>
          <a:off x="7639685" y="5603875"/>
          <a:ext cx="894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3" name="Straight Arrow Connector 52"/>
          <p:cNvCxnSpPr/>
          <p:nvPr/>
        </p:nvCxnSpPr>
        <p:spPr>
          <a:xfrm flipH="1">
            <a:off x="6894195" y="4069715"/>
            <a:ext cx="309245" cy="2673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6749415" y="5225415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7639685" y="4249420"/>
            <a:ext cx="351790" cy="11156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2987040" y="5286375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1923415" y="5280025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4606290" y="4781550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60" name="Table 59"/>
          <p:cNvGraphicFramePr/>
          <p:nvPr/>
        </p:nvGraphicFramePr>
        <p:xfrm>
          <a:off x="6329045" y="872490"/>
          <a:ext cx="88392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60"/>
                <a:gridCol w="44196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1" name="Straight Arrow Connector 60"/>
          <p:cNvCxnSpPr/>
          <p:nvPr/>
        </p:nvCxnSpPr>
        <p:spPr>
          <a:xfrm flipH="1">
            <a:off x="5509895" y="1687830"/>
            <a:ext cx="730250" cy="3943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7077075" y="1687830"/>
            <a:ext cx="1248410" cy="788670"/>
          </a:xfrm>
          <a:prstGeom prst="straightConnector1">
            <a:avLst/>
          </a:prstGeom>
          <a:ln>
            <a:prstDash val="sysDash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7477125" y="1588135"/>
            <a:ext cx="1955800" cy="778510"/>
          </a:xfrm>
          <a:prstGeom prst="straightConnector1">
            <a:avLst/>
          </a:prstGeom>
          <a:ln>
            <a:prstDash val="sysDash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7546975" y="1358900"/>
            <a:ext cx="3100070" cy="937895"/>
          </a:xfrm>
          <a:prstGeom prst="straightConnector1">
            <a:avLst/>
          </a:prstGeom>
          <a:ln>
            <a:prstDash val="sysDash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3911600" y="633603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166360" y="6335395"/>
            <a:ext cx="596265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+1</a:t>
            </a:r>
            <a:endParaRPr lang="en-IN" altLang="en-US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7788910" y="6382385"/>
            <a:ext cx="596265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+1</a:t>
            </a:r>
            <a:endParaRPr lang="en-IN" altLang="en-US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534150" y="636714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753995" y="639762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1649730" y="638048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49070" y="522668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12695" y="522541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621155" y="389001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64485" y="393827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41675" y="247650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38855" y="516636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93185" y="389953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1926" y="1588135"/>
            <a:ext cx="676275" cy="3987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Max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90183" y="2608580"/>
            <a:ext cx="619760" cy="3987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61926" y="4023995"/>
            <a:ext cx="676275" cy="3987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Max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90183" y="5166360"/>
            <a:ext cx="619760" cy="3987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4893310" y="1540510"/>
            <a:ext cx="598805" cy="34925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2567940" y="2639060"/>
            <a:ext cx="598805" cy="34925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1104265" y="3959225"/>
            <a:ext cx="598805" cy="34925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4" name="Right Arrow 43"/>
          <p:cNvSpPr/>
          <p:nvPr/>
        </p:nvSpPr>
        <p:spPr>
          <a:xfrm>
            <a:off x="946150" y="5215890"/>
            <a:ext cx="598805" cy="34925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  <p:custDataLst>
      <p:tags r:id="rId1"/>
    </p:custData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/>
          <p:nvPr/>
        </p:nvGraphicFramePr>
        <p:xfrm>
          <a:off x="4466590" y="2022475"/>
          <a:ext cx="88392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60"/>
                <a:gridCol w="44196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231958" y="16510"/>
            <a:ext cx="447421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IN" altLang="en-US" sz="4000" b="1" i="1" u="sng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Running Example</a:t>
            </a:r>
            <a:endParaRPr lang="en-IN" altLang="en-US" sz="4000" b="1" i="1" u="sng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1" name="Table 10"/>
          <p:cNvGraphicFramePr/>
          <p:nvPr/>
        </p:nvGraphicFramePr>
        <p:xfrm>
          <a:off x="2095500" y="3227070"/>
          <a:ext cx="894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/>
          <p:nvPr/>
        </p:nvGraphicFramePr>
        <p:xfrm>
          <a:off x="4473575" y="3246755"/>
          <a:ext cx="88392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60"/>
                <a:gridCol w="44196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/>
          <p:nvPr/>
        </p:nvGraphicFramePr>
        <p:xfrm>
          <a:off x="6998335" y="3227070"/>
          <a:ext cx="87503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515"/>
                <a:gridCol w="43751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/>
          <p:nvPr/>
        </p:nvGraphicFramePr>
        <p:xfrm>
          <a:off x="1477645" y="4422775"/>
          <a:ext cx="894080" cy="73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/>
          <p:nvPr/>
        </p:nvGraphicFramePr>
        <p:xfrm>
          <a:off x="2540635" y="4424680"/>
          <a:ext cx="875030" cy="733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515"/>
                <a:gridCol w="43751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Table 17"/>
          <p:cNvGraphicFramePr/>
          <p:nvPr/>
        </p:nvGraphicFramePr>
        <p:xfrm>
          <a:off x="3714750" y="4424680"/>
          <a:ext cx="866140" cy="73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070"/>
                <a:gridCol w="433070"/>
              </a:tblGrid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" name="Table 21"/>
          <p:cNvGraphicFramePr/>
          <p:nvPr/>
        </p:nvGraphicFramePr>
        <p:xfrm>
          <a:off x="3716020" y="5604510"/>
          <a:ext cx="86487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435"/>
                <a:gridCol w="43243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/>
          <p:nvPr/>
        </p:nvGraphicFramePr>
        <p:xfrm>
          <a:off x="5017135" y="5604510"/>
          <a:ext cx="894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7" name="Table 26"/>
          <p:cNvGraphicFramePr/>
          <p:nvPr/>
        </p:nvGraphicFramePr>
        <p:xfrm>
          <a:off x="1462405" y="5604510"/>
          <a:ext cx="92456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280"/>
                <a:gridCol w="46228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8" name="Table 27"/>
          <p:cNvGraphicFramePr/>
          <p:nvPr/>
        </p:nvGraphicFramePr>
        <p:xfrm>
          <a:off x="2540635" y="5604510"/>
          <a:ext cx="894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9" name="Straight Arrow Connector 28"/>
          <p:cNvCxnSpPr/>
          <p:nvPr/>
        </p:nvCxnSpPr>
        <p:spPr>
          <a:xfrm>
            <a:off x="4915535" y="2790825"/>
            <a:ext cx="0" cy="3994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134360" y="2753995"/>
            <a:ext cx="992505" cy="47307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911215" y="2731135"/>
            <a:ext cx="965200" cy="4959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4271645" y="4070350"/>
            <a:ext cx="309245" cy="2673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036445" y="4070350"/>
            <a:ext cx="257810" cy="2279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661920" y="4091940"/>
            <a:ext cx="202565" cy="22606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126865" y="5226050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017135" y="4250055"/>
            <a:ext cx="351790" cy="11156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Table 49"/>
          <p:cNvGraphicFramePr/>
          <p:nvPr/>
        </p:nvGraphicFramePr>
        <p:xfrm>
          <a:off x="6337300" y="4424045"/>
          <a:ext cx="866140" cy="73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070"/>
                <a:gridCol w="433070"/>
              </a:tblGrid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1" name="Table 50"/>
          <p:cNvGraphicFramePr/>
          <p:nvPr/>
        </p:nvGraphicFramePr>
        <p:xfrm>
          <a:off x="6338570" y="5603875"/>
          <a:ext cx="86487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435"/>
                <a:gridCol w="43243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2" name="Table 51"/>
          <p:cNvGraphicFramePr/>
          <p:nvPr/>
        </p:nvGraphicFramePr>
        <p:xfrm>
          <a:off x="7639685" y="5603875"/>
          <a:ext cx="894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3" name="Straight Arrow Connector 52"/>
          <p:cNvCxnSpPr/>
          <p:nvPr/>
        </p:nvCxnSpPr>
        <p:spPr>
          <a:xfrm flipH="1">
            <a:off x="6894195" y="4069715"/>
            <a:ext cx="309245" cy="2673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6749415" y="5225415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7639685" y="4249420"/>
            <a:ext cx="351790" cy="11156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2987040" y="5286375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1923415" y="5280025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4606290" y="4781550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60" name="Table 59"/>
          <p:cNvGraphicFramePr/>
          <p:nvPr/>
        </p:nvGraphicFramePr>
        <p:xfrm>
          <a:off x="6329045" y="872490"/>
          <a:ext cx="88392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60"/>
                <a:gridCol w="44196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1" name="Straight Arrow Connector 60"/>
          <p:cNvCxnSpPr/>
          <p:nvPr/>
        </p:nvCxnSpPr>
        <p:spPr>
          <a:xfrm flipH="1">
            <a:off x="5509895" y="1687830"/>
            <a:ext cx="730250" cy="3943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7077075" y="1687830"/>
            <a:ext cx="1248410" cy="788670"/>
          </a:xfrm>
          <a:prstGeom prst="straightConnector1">
            <a:avLst/>
          </a:prstGeom>
          <a:ln>
            <a:prstDash val="sysDash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7477125" y="1588135"/>
            <a:ext cx="1955800" cy="778510"/>
          </a:xfrm>
          <a:prstGeom prst="straightConnector1">
            <a:avLst/>
          </a:prstGeom>
          <a:ln>
            <a:prstDash val="sysDash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7546975" y="1358900"/>
            <a:ext cx="3100070" cy="937895"/>
          </a:xfrm>
          <a:prstGeom prst="straightConnector1">
            <a:avLst/>
          </a:prstGeom>
          <a:ln>
            <a:prstDash val="sysDash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3911600" y="633603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166360" y="6335395"/>
            <a:ext cx="596265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+1</a:t>
            </a:r>
            <a:endParaRPr lang="en-IN" altLang="en-US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7788910" y="6382385"/>
            <a:ext cx="596265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+1</a:t>
            </a:r>
            <a:endParaRPr lang="en-IN" altLang="en-US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534150" y="636714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753995" y="639762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1649730" y="638048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49070" y="522668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12695" y="522541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621155" y="389001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64485" y="393827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41675" y="247650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38855" y="516636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93185" y="389953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88280" y="442468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+1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61926" y="1588135"/>
            <a:ext cx="676275" cy="3987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Max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90183" y="2608580"/>
            <a:ext cx="619760" cy="3987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61926" y="4023995"/>
            <a:ext cx="676275" cy="3987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Max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90183" y="5166360"/>
            <a:ext cx="619760" cy="3987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Right Arrow 38"/>
          <p:cNvSpPr/>
          <p:nvPr/>
        </p:nvSpPr>
        <p:spPr>
          <a:xfrm>
            <a:off x="4893310" y="1540510"/>
            <a:ext cx="598805" cy="34925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>
            <a:off x="2567940" y="2639060"/>
            <a:ext cx="598805" cy="34925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1104265" y="3959225"/>
            <a:ext cx="598805" cy="34925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>
            <a:off x="946150" y="5215890"/>
            <a:ext cx="598805" cy="34925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  <p:custDataLst>
      <p:tags r:id="rId1"/>
    </p:custData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/>
          <p:nvPr/>
        </p:nvGraphicFramePr>
        <p:xfrm>
          <a:off x="4466590" y="2022475"/>
          <a:ext cx="88392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60"/>
                <a:gridCol w="44196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231958" y="16510"/>
            <a:ext cx="447421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IN" altLang="en-US" sz="4000" b="1" i="1" u="sng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Running Example</a:t>
            </a:r>
            <a:endParaRPr lang="en-IN" altLang="en-US" sz="4000" b="1" i="1" u="sng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1" name="Table 10"/>
          <p:cNvGraphicFramePr/>
          <p:nvPr/>
        </p:nvGraphicFramePr>
        <p:xfrm>
          <a:off x="2095500" y="3227070"/>
          <a:ext cx="894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/>
          <p:nvPr/>
        </p:nvGraphicFramePr>
        <p:xfrm>
          <a:off x="4473575" y="3246755"/>
          <a:ext cx="88392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60"/>
                <a:gridCol w="44196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/>
          <p:nvPr/>
        </p:nvGraphicFramePr>
        <p:xfrm>
          <a:off x="6998335" y="3227070"/>
          <a:ext cx="87503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515"/>
                <a:gridCol w="43751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/>
          <p:nvPr/>
        </p:nvGraphicFramePr>
        <p:xfrm>
          <a:off x="1477645" y="4422775"/>
          <a:ext cx="894080" cy="73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/>
          <p:nvPr/>
        </p:nvGraphicFramePr>
        <p:xfrm>
          <a:off x="2540635" y="4424680"/>
          <a:ext cx="875030" cy="733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515"/>
                <a:gridCol w="43751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Table 17"/>
          <p:cNvGraphicFramePr/>
          <p:nvPr/>
        </p:nvGraphicFramePr>
        <p:xfrm>
          <a:off x="3714750" y="4424680"/>
          <a:ext cx="866140" cy="73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070"/>
                <a:gridCol w="433070"/>
              </a:tblGrid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" name="Table 21"/>
          <p:cNvGraphicFramePr/>
          <p:nvPr/>
        </p:nvGraphicFramePr>
        <p:xfrm>
          <a:off x="3716020" y="5604510"/>
          <a:ext cx="86487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435"/>
                <a:gridCol w="43243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/>
          <p:nvPr/>
        </p:nvGraphicFramePr>
        <p:xfrm>
          <a:off x="5017135" y="5604510"/>
          <a:ext cx="894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7" name="Table 26"/>
          <p:cNvGraphicFramePr/>
          <p:nvPr/>
        </p:nvGraphicFramePr>
        <p:xfrm>
          <a:off x="1462405" y="5604510"/>
          <a:ext cx="92456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280"/>
                <a:gridCol w="46228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8" name="Table 27"/>
          <p:cNvGraphicFramePr/>
          <p:nvPr/>
        </p:nvGraphicFramePr>
        <p:xfrm>
          <a:off x="2540635" y="5604510"/>
          <a:ext cx="894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9" name="Straight Arrow Connector 28"/>
          <p:cNvCxnSpPr/>
          <p:nvPr/>
        </p:nvCxnSpPr>
        <p:spPr>
          <a:xfrm>
            <a:off x="4915535" y="2790825"/>
            <a:ext cx="0" cy="3994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134360" y="2753995"/>
            <a:ext cx="992505" cy="47307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911215" y="2731135"/>
            <a:ext cx="965200" cy="4959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4271645" y="4070350"/>
            <a:ext cx="309245" cy="2673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036445" y="4070350"/>
            <a:ext cx="257810" cy="2279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661920" y="4091940"/>
            <a:ext cx="202565" cy="22606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126865" y="5226050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017135" y="4250055"/>
            <a:ext cx="351790" cy="11156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Table 49"/>
          <p:cNvGraphicFramePr/>
          <p:nvPr/>
        </p:nvGraphicFramePr>
        <p:xfrm>
          <a:off x="6337300" y="4424045"/>
          <a:ext cx="866140" cy="73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070"/>
                <a:gridCol w="433070"/>
              </a:tblGrid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1" name="Table 50"/>
          <p:cNvGraphicFramePr/>
          <p:nvPr/>
        </p:nvGraphicFramePr>
        <p:xfrm>
          <a:off x="6338570" y="5603875"/>
          <a:ext cx="86487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435"/>
                <a:gridCol w="43243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2" name="Table 51"/>
          <p:cNvGraphicFramePr/>
          <p:nvPr/>
        </p:nvGraphicFramePr>
        <p:xfrm>
          <a:off x="7639685" y="5603875"/>
          <a:ext cx="894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3" name="Straight Arrow Connector 52"/>
          <p:cNvCxnSpPr/>
          <p:nvPr/>
        </p:nvCxnSpPr>
        <p:spPr>
          <a:xfrm flipH="1">
            <a:off x="6894195" y="4069715"/>
            <a:ext cx="309245" cy="2673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6749415" y="5225415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7639685" y="4249420"/>
            <a:ext cx="351790" cy="11156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2987040" y="5286375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1923415" y="5280025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4606290" y="4781550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60" name="Table 59"/>
          <p:cNvGraphicFramePr/>
          <p:nvPr/>
        </p:nvGraphicFramePr>
        <p:xfrm>
          <a:off x="6329045" y="872490"/>
          <a:ext cx="88392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60"/>
                <a:gridCol w="44196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1" name="Straight Arrow Connector 60"/>
          <p:cNvCxnSpPr/>
          <p:nvPr/>
        </p:nvCxnSpPr>
        <p:spPr>
          <a:xfrm flipH="1">
            <a:off x="5509895" y="1687830"/>
            <a:ext cx="730250" cy="3943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7077075" y="1687830"/>
            <a:ext cx="1248410" cy="788670"/>
          </a:xfrm>
          <a:prstGeom prst="straightConnector1">
            <a:avLst/>
          </a:prstGeom>
          <a:ln>
            <a:prstDash val="sysDash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7477125" y="1588135"/>
            <a:ext cx="1955800" cy="778510"/>
          </a:xfrm>
          <a:prstGeom prst="straightConnector1">
            <a:avLst/>
          </a:prstGeom>
          <a:ln>
            <a:prstDash val="sysDash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7546975" y="1358900"/>
            <a:ext cx="3100070" cy="937895"/>
          </a:xfrm>
          <a:prstGeom prst="straightConnector1">
            <a:avLst/>
          </a:prstGeom>
          <a:ln>
            <a:prstDash val="sysDash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3911600" y="633603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166360" y="6335395"/>
            <a:ext cx="596265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+1</a:t>
            </a:r>
            <a:endParaRPr lang="en-IN" altLang="en-US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7788910" y="6382385"/>
            <a:ext cx="596265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+1</a:t>
            </a:r>
            <a:endParaRPr lang="en-IN" altLang="en-US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534150" y="636714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753995" y="639762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1649730" y="638048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49070" y="522668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12695" y="522541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621155" y="389001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64485" y="393827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41675" y="247650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38855" y="516636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93185" y="389953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88280" y="442468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+1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385945" y="275399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61926" y="1588135"/>
            <a:ext cx="676275" cy="3987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Max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90183" y="2608580"/>
            <a:ext cx="619760" cy="3987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61926" y="4023995"/>
            <a:ext cx="676275" cy="3987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Max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90183" y="5166360"/>
            <a:ext cx="619760" cy="3987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Right Arrow 38"/>
          <p:cNvSpPr/>
          <p:nvPr/>
        </p:nvSpPr>
        <p:spPr>
          <a:xfrm>
            <a:off x="4893310" y="1540510"/>
            <a:ext cx="598805" cy="34925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>
            <a:off x="2567940" y="2639060"/>
            <a:ext cx="598805" cy="34925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1104265" y="3959225"/>
            <a:ext cx="598805" cy="34925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>
            <a:off x="946150" y="5215890"/>
            <a:ext cx="598805" cy="34925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  <p:custDataLst>
      <p:tags r:id="rId1"/>
    </p:custData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/>
          <p:nvPr/>
        </p:nvGraphicFramePr>
        <p:xfrm>
          <a:off x="4466590" y="2022475"/>
          <a:ext cx="88392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60"/>
                <a:gridCol w="44196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231958" y="16510"/>
            <a:ext cx="447421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IN" altLang="en-US" sz="4000" b="1" i="1" u="sng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Running Example</a:t>
            </a:r>
            <a:endParaRPr lang="en-IN" altLang="en-US" sz="4000" b="1" i="1" u="sng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1" name="Table 10"/>
          <p:cNvGraphicFramePr/>
          <p:nvPr/>
        </p:nvGraphicFramePr>
        <p:xfrm>
          <a:off x="2095500" y="3227070"/>
          <a:ext cx="894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/>
          <p:nvPr/>
        </p:nvGraphicFramePr>
        <p:xfrm>
          <a:off x="4473575" y="3246755"/>
          <a:ext cx="88392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60"/>
                <a:gridCol w="44196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/>
          <p:nvPr/>
        </p:nvGraphicFramePr>
        <p:xfrm>
          <a:off x="6998335" y="3227070"/>
          <a:ext cx="87503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515"/>
                <a:gridCol w="43751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/>
          <p:nvPr/>
        </p:nvGraphicFramePr>
        <p:xfrm>
          <a:off x="1477645" y="4422775"/>
          <a:ext cx="894080" cy="73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/>
          <p:nvPr/>
        </p:nvGraphicFramePr>
        <p:xfrm>
          <a:off x="2540635" y="4424680"/>
          <a:ext cx="875030" cy="733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515"/>
                <a:gridCol w="43751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Table 17"/>
          <p:cNvGraphicFramePr/>
          <p:nvPr/>
        </p:nvGraphicFramePr>
        <p:xfrm>
          <a:off x="3714750" y="4424680"/>
          <a:ext cx="866140" cy="73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070"/>
                <a:gridCol w="433070"/>
              </a:tblGrid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" name="Table 21"/>
          <p:cNvGraphicFramePr/>
          <p:nvPr/>
        </p:nvGraphicFramePr>
        <p:xfrm>
          <a:off x="3716020" y="5604510"/>
          <a:ext cx="86487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435"/>
                <a:gridCol w="43243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/>
          <p:nvPr/>
        </p:nvGraphicFramePr>
        <p:xfrm>
          <a:off x="5017135" y="5604510"/>
          <a:ext cx="894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7" name="Table 26"/>
          <p:cNvGraphicFramePr/>
          <p:nvPr/>
        </p:nvGraphicFramePr>
        <p:xfrm>
          <a:off x="1462405" y="5604510"/>
          <a:ext cx="92456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280"/>
                <a:gridCol w="46228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8" name="Table 27"/>
          <p:cNvGraphicFramePr/>
          <p:nvPr/>
        </p:nvGraphicFramePr>
        <p:xfrm>
          <a:off x="2540635" y="5604510"/>
          <a:ext cx="894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9" name="Straight Arrow Connector 28"/>
          <p:cNvCxnSpPr/>
          <p:nvPr/>
        </p:nvCxnSpPr>
        <p:spPr>
          <a:xfrm>
            <a:off x="4915535" y="2790825"/>
            <a:ext cx="0" cy="3994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134360" y="2753995"/>
            <a:ext cx="992505" cy="47307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911215" y="2731135"/>
            <a:ext cx="965200" cy="4959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4271645" y="4070350"/>
            <a:ext cx="309245" cy="2673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036445" y="4070350"/>
            <a:ext cx="257810" cy="2279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661920" y="4091940"/>
            <a:ext cx="202565" cy="22606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126865" y="5226050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017135" y="4250055"/>
            <a:ext cx="351790" cy="11156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Table 49"/>
          <p:cNvGraphicFramePr/>
          <p:nvPr/>
        </p:nvGraphicFramePr>
        <p:xfrm>
          <a:off x="6337300" y="4424045"/>
          <a:ext cx="866140" cy="73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070"/>
                <a:gridCol w="433070"/>
              </a:tblGrid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1" name="Table 50"/>
          <p:cNvGraphicFramePr/>
          <p:nvPr/>
        </p:nvGraphicFramePr>
        <p:xfrm>
          <a:off x="6338570" y="5603875"/>
          <a:ext cx="86487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435"/>
                <a:gridCol w="43243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2" name="Table 51"/>
          <p:cNvGraphicFramePr/>
          <p:nvPr/>
        </p:nvGraphicFramePr>
        <p:xfrm>
          <a:off x="7639685" y="5603875"/>
          <a:ext cx="894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3" name="Straight Arrow Connector 52"/>
          <p:cNvCxnSpPr/>
          <p:nvPr/>
        </p:nvCxnSpPr>
        <p:spPr>
          <a:xfrm flipH="1">
            <a:off x="6894195" y="4069715"/>
            <a:ext cx="309245" cy="2673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6749415" y="5225415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7639685" y="4249420"/>
            <a:ext cx="351790" cy="11156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2987040" y="5286375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1923415" y="5280025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4606290" y="4781550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60" name="Table 59"/>
          <p:cNvGraphicFramePr/>
          <p:nvPr/>
        </p:nvGraphicFramePr>
        <p:xfrm>
          <a:off x="6329045" y="872490"/>
          <a:ext cx="88392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60"/>
                <a:gridCol w="44196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1" name="Straight Arrow Connector 60"/>
          <p:cNvCxnSpPr/>
          <p:nvPr/>
        </p:nvCxnSpPr>
        <p:spPr>
          <a:xfrm flipH="1">
            <a:off x="5509895" y="1687830"/>
            <a:ext cx="730250" cy="3943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7077075" y="1687830"/>
            <a:ext cx="1248410" cy="788670"/>
          </a:xfrm>
          <a:prstGeom prst="straightConnector1">
            <a:avLst/>
          </a:prstGeom>
          <a:ln>
            <a:prstDash val="sysDash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7477125" y="1588135"/>
            <a:ext cx="1955800" cy="778510"/>
          </a:xfrm>
          <a:prstGeom prst="straightConnector1">
            <a:avLst/>
          </a:prstGeom>
          <a:ln>
            <a:prstDash val="sysDash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7546975" y="1358900"/>
            <a:ext cx="3100070" cy="937895"/>
          </a:xfrm>
          <a:prstGeom prst="straightConnector1">
            <a:avLst/>
          </a:prstGeom>
          <a:ln>
            <a:prstDash val="sysDash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3911600" y="633603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166360" y="6335395"/>
            <a:ext cx="596265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+1</a:t>
            </a:r>
            <a:endParaRPr lang="en-IN" altLang="en-US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7788910" y="6382385"/>
            <a:ext cx="596265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+1</a:t>
            </a:r>
            <a:endParaRPr lang="en-IN" altLang="en-US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534150" y="636714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753995" y="639762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1649730" y="638048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49070" y="522668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12695" y="522541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621155" y="389001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64485" y="393827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41675" y="247650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38855" y="516636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93185" y="389953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88280" y="442468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+1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385945" y="275399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275070" y="516636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61926" y="1588135"/>
            <a:ext cx="676275" cy="3987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Max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90183" y="2608580"/>
            <a:ext cx="619760" cy="3987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61926" y="4023995"/>
            <a:ext cx="676275" cy="3987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Max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90183" y="5166360"/>
            <a:ext cx="619760" cy="3987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Right Arrow 43"/>
          <p:cNvSpPr/>
          <p:nvPr/>
        </p:nvSpPr>
        <p:spPr>
          <a:xfrm>
            <a:off x="4893310" y="1540510"/>
            <a:ext cx="598805" cy="34925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5" name="Right Arrow 44"/>
          <p:cNvSpPr/>
          <p:nvPr/>
        </p:nvSpPr>
        <p:spPr>
          <a:xfrm>
            <a:off x="2567940" y="2639060"/>
            <a:ext cx="598805" cy="34925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>
            <a:off x="1104265" y="3959225"/>
            <a:ext cx="598805" cy="34925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>
            <a:off x="946150" y="5215890"/>
            <a:ext cx="598805" cy="34925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  <p:custDataLst>
      <p:tags r:id="rId1"/>
    </p:custData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/>
          <p:nvPr/>
        </p:nvGraphicFramePr>
        <p:xfrm>
          <a:off x="4466590" y="2022475"/>
          <a:ext cx="88392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60"/>
                <a:gridCol w="44196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231958" y="16510"/>
            <a:ext cx="447421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IN" altLang="en-US" sz="4000" b="1" i="1" u="sng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Running Example</a:t>
            </a:r>
            <a:endParaRPr lang="en-IN" altLang="en-US" sz="4000" b="1" i="1" u="sng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1" name="Table 10"/>
          <p:cNvGraphicFramePr/>
          <p:nvPr/>
        </p:nvGraphicFramePr>
        <p:xfrm>
          <a:off x="2095500" y="3227070"/>
          <a:ext cx="894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/>
          <p:nvPr/>
        </p:nvGraphicFramePr>
        <p:xfrm>
          <a:off x="4473575" y="3246755"/>
          <a:ext cx="88392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60"/>
                <a:gridCol w="44196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/>
          <p:nvPr/>
        </p:nvGraphicFramePr>
        <p:xfrm>
          <a:off x="6998335" y="3227070"/>
          <a:ext cx="87503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515"/>
                <a:gridCol w="43751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/>
          <p:nvPr/>
        </p:nvGraphicFramePr>
        <p:xfrm>
          <a:off x="1477645" y="4422775"/>
          <a:ext cx="894080" cy="73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/>
          <p:nvPr/>
        </p:nvGraphicFramePr>
        <p:xfrm>
          <a:off x="2540635" y="4424680"/>
          <a:ext cx="875030" cy="733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515"/>
                <a:gridCol w="43751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Table 17"/>
          <p:cNvGraphicFramePr/>
          <p:nvPr/>
        </p:nvGraphicFramePr>
        <p:xfrm>
          <a:off x="3714750" y="4424680"/>
          <a:ext cx="866140" cy="73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070"/>
                <a:gridCol w="433070"/>
              </a:tblGrid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" name="Table 21"/>
          <p:cNvGraphicFramePr/>
          <p:nvPr/>
        </p:nvGraphicFramePr>
        <p:xfrm>
          <a:off x="3716020" y="5604510"/>
          <a:ext cx="86487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435"/>
                <a:gridCol w="43243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/>
          <p:nvPr/>
        </p:nvGraphicFramePr>
        <p:xfrm>
          <a:off x="5017135" y="5604510"/>
          <a:ext cx="894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7" name="Table 26"/>
          <p:cNvGraphicFramePr/>
          <p:nvPr/>
        </p:nvGraphicFramePr>
        <p:xfrm>
          <a:off x="1462405" y="5604510"/>
          <a:ext cx="92456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280"/>
                <a:gridCol w="46228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8" name="Table 27"/>
          <p:cNvGraphicFramePr/>
          <p:nvPr/>
        </p:nvGraphicFramePr>
        <p:xfrm>
          <a:off x="2540635" y="5604510"/>
          <a:ext cx="894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9" name="Straight Arrow Connector 28"/>
          <p:cNvCxnSpPr/>
          <p:nvPr/>
        </p:nvCxnSpPr>
        <p:spPr>
          <a:xfrm>
            <a:off x="4915535" y="2790825"/>
            <a:ext cx="0" cy="3994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134360" y="2753995"/>
            <a:ext cx="992505" cy="47307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911215" y="2731135"/>
            <a:ext cx="965200" cy="4959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4271645" y="4070350"/>
            <a:ext cx="309245" cy="2673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036445" y="4070350"/>
            <a:ext cx="257810" cy="2279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661920" y="4091940"/>
            <a:ext cx="202565" cy="22606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126865" y="5226050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017135" y="4250055"/>
            <a:ext cx="351790" cy="11156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Table 49"/>
          <p:cNvGraphicFramePr/>
          <p:nvPr/>
        </p:nvGraphicFramePr>
        <p:xfrm>
          <a:off x="6337300" y="4424045"/>
          <a:ext cx="866140" cy="73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070"/>
                <a:gridCol w="433070"/>
              </a:tblGrid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1" name="Table 50"/>
          <p:cNvGraphicFramePr/>
          <p:nvPr/>
        </p:nvGraphicFramePr>
        <p:xfrm>
          <a:off x="6338570" y="5603875"/>
          <a:ext cx="86487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435"/>
                <a:gridCol w="43243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2" name="Table 51"/>
          <p:cNvGraphicFramePr/>
          <p:nvPr/>
        </p:nvGraphicFramePr>
        <p:xfrm>
          <a:off x="7639685" y="5603875"/>
          <a:ext cx="894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3" name="Straight Arrow Connector 52"/>
          <p:cNvCxnSpPr/>
          <p:nvPr/>
        </p:nvCxnSpPr>
        <p:spPr>
          <a:xfrm flipH="1">
            <a:off x="6894195" y="4069715"/>
            <a:ext cx="309245" cy="2673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6749415" y="5225415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7639685" y="4249420"/>
            <a:ext cx="351790" cy="11156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2987040" y="5286375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1923415" y="5280025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4606290" y="4781550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60" name="Table 59"/>
          <p:cNvGraphicFramePr/>
          <p:nvPr/>
        </p:nvGraphicFramePr>
        <p:xfrm>
          <a:off x="6329045" y="872490"/>
          <a:ext cx="88392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60"/>
                <a:gridCol w="44196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1" name="Straight Arrow Connector 60"/>
          <p:cNvCxnSpPr/>
          <p:nvPr/>
        </p:nvCxnSpPr>
        <p:spPr>
          <a:xfrm flipH="1">
            <a:off x="5509895" y="1687830"/>
            <a:ext cx="730250" cy="3943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7077075" y="1687830"/>
            <a:ext cx="1248410" cy="788670"/>
          </a:xfrm>
          <a:prstGeom prst="straightConnector1">
            <a:avLst/>
          </a:prstGeom>
          <a:ln>
            <a:prstDash val="sysDash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7477125" y="1588135"/>
            <a:ext cx="1955800" cy="778510"/>
          </a:xfrm>
          <a:prstGeom prst="straightConnector1">
            <a:avLst/>
          </a:prstGeom>
          <a:ln>
            <a:prstDash val="sysDash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7546975" y="1358900"/>
            <a:ext cx="3100070" cy="937895"/>
          </a:xfrm>
          <a:prstGeom prst="straightConnector1">
            <a:avLst/>
          </a:prstGeom>
          <a:ln>
            <a:prstDash val="sysDash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3911600" y="633603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166360" y="6335395"/>
            <a:ext cx="596265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+1</a:t>
            </a:r>
            <a:endParaRPr lang="en-IN" altLang="en-US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7788910" y="6382385"/>
            <a:ext cx="596265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+1</a:t>
            </a:r>
            <a:endParaRPr lang="en-IN" altLang="en-US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534150" y="636714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753995" y="639762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1649730" y="638048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49070" y="522668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12695" y="522541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621155" y="389001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64485" y="393827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41675" y="247650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38855" y="516636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93185" y="389953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88280" y="442468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+1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385945" y="275399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275070" y="516636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402070" y="389953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Right Arrow 38"/>
          <p:cNvSpPr/>
          <p:nvPr/>
        </p:nvSpPr>
        <p:spPr>
          <a:xfrm>
            <a:off x="4893310" y="1540510"/>
            <a:ext cx="598805" cy="34925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>
            <a:off x="2567940" y="2639060"/>
            <a:ext cx="598805" cy="34925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1104265" y="3959225"/>
            <a:ext cx="598805" cy="34925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>
            <a:off x="946150" y="5215890"/>
            <a:ext cx="598805" cy="34925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61926" y="1588135"/>
            <a:ext cx="676275" cy="3987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Max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90183" y="2608580"/>
            <a:ext cx="619760" cy="3987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61926" y="4023995"/>
            <a:ext cx="676275" cy="3987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Max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90183" y="5166360"/>
            <a:ext cx="619760" cy="3987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4612006" y="13970"/>
            <a:ext cx="2282825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IN" altLang="en-US" sz="4800" b="1" i="1" u="sng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Outline</a:t>
            </a:r>
            <a:endParaRPr lang="en-IN" altLang="en-US" sz="4800" b="1" i="1" u="sng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974850" y="1463040"/>
            <a:ext cx="7851775" cy="3538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 sz="3200" b="1" i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Introduction</a:t>
            </a:r>
            <a:endParaRPr lang="en-IN" altLang="en-US" sz="3200" b="1" i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IN" altLang="en-US" sz="3200" b="1" i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 sz="3200" b="1" i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Implementation of Mini-Max algorithm</a:t>
            </a:r>
            <a:endParaRPr lang="en-IN" altLang="en-US" sz="3200" b="1" i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IN" altLang="en-US" sz="3200" b="1" i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 sz="3200" b="1" i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Properties of Mini-Max algorithm</a:t>
            </a:r>
            <a:endParaRPr lang="en-IN" altLang="en-US" sz="3200" b="1" i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IN" altLang="en-US" sz="3200" b="1" i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 sz="3200" b="1" i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Surprise</a:t>
            </a:r>
            <a:endParaRPr lang="en-IN" altLang="en-US" sz="3200" b="1" i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/>
          <p:nvPr/>
        </p:nvGraphicFramePr>
        <p:xfrm>
          <a:off x="4466590" y="2022475"/>
          <a:ext cx="88392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60"/>
                <a:gridCol w="44196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231958" y="16510"/>
            <a:ext cx="447421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IN" altLang="en-US" sz="4000" b="1" i="1" u="sng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Running Example</a:t>
            </a:r>
            <a:endParaRPr lang="en-IN" altLang="en-US" sz="4000" b="1" i="1" u="sng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1" name="Table 10"/>
          <p:cNvGraphicFramePr/>
          <p:nvPr/>
        </p:nvGraphicFramePr>
        <p:xfrm>
          <a:off x="2095500" y="3227070"/>
          <a:ext cx="894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/>
          <p:nvPr/>
        </p:nvGraphicFramePr>
        <p:xfrm>
          <a:off x="4473575" y="3246755"/>
          <a:ext cx="88392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60"/>
                <a:gridCol w="44196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/>
          <p:nvPr/>
        </p:nvGraphicFramePr>
        <p:xfrm>
          <a:off x="6998335" y="3227070"/>
          <a:ext cx="87503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515"/>
                <a:gridCol w="43751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/>
          <p:nvPr/>
        </p:nvGraphicFramePr>
        <p:xfrm>
          <a:off x="1477645" y="4422775"/>
          <a:ext cx="894080" cy="73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/>
          <p:nvPr/>
        </p:nvGraphicFramePr>
        <p:xfrm>
          <a:off x="2540635" y="4424680"/>
          <a:ext cx="875030" cy="733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515"/>
                <a:gridCol w="43751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Table 17"/>
          <p:cNvGraphicFramePr/>
          <p:nvPr/>
        </p:nvGraphicFramePr>
        <p:xfrm>
          <a:off x="3714750" y="4424680"/>
          <a:ext cx="866140" cy="73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070"/>
                <a:gridCol w="433070"/>
              </a:tblGrid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" name="Table 21"/>
          <p:cNvGraphicFramePr/>
          <p:nvPr/>
        </p:nvGraphicFramePr>
        <p:xfrm>
          <a:off x="3716020" y="5604510"/>
          <a:ext cx="86487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435"/>
                <a:gridCol w="43243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/>
          <p:nvPr/>
        </p:nvGraphicFramePr>
        <p:xfrm>
          <a:off x="5017135" y="5604510"/>
          <a:ext cx="894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7" name="Table 26"/>
          <p:cNvGraphicFramePr/>
          <p:nvPr/>
        </p:nvGraphicFramePr>
        <p:xfrm>
          <a:off x="1462405" y="5604510"/>
          <a:ext cx="92456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280"/>
                <a:gridCol w="46228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8" name="Table 27"/>
          <p:cNvGraphicFramePr/>
          <p:nvPr/>
        </p:nvGraphicFramePr>
        <p:xfrm>
          <a:off x="2540635" y="5604510"/>
          <a:ext cx="894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9" name="Straight Arrow Connector 28"/>
          <p:cNvCxnSpPr/>
          <p:nvPr/>
        </p:nvCxnSpPr>
        <p:spPr>
          <a:xfrm>
            <a:off x="4915535" y="2790825"/>
            <a:ext cx="0" cy="3994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134360" y="2753995"/>
            <a:ext cx="992505" cy="47307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911215" y="2731135"/>
            <a:ext cx="965200" cy="4959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4271645" y="4070350"/>
            <a:ext cx="309245" cy="2673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036445" y="4070350"/>
            <a:ext cx="257810" cy="2279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661920" y="4091940"/>
            <a:ext cx="202565" cy="22606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126865" y="5226050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017135" y="4250055"/>
            <a:ext cx="351790" cy="11156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Table 49"/>
          <p:cNvGraphicFramePr/>
          <p:nvPr/>
        </p:nvGraphicFramePr>
        <p:xfrm>
          <a:off x="6337300" y="4424045"/>
          <a:ext cx="866140" cy="73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070"/>
                <a:gridCol w="433070"/>
              </a:tblGrid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1" name="Table 50"/>
          <p:cNvGraphicFramePr/>
          <p:nvPr/>
        </p:nvGraphicFramePr>
        <p:xfrm>
          <a:off x="6338570" y="5603875"/>
          <a:ext cx="86487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435"/>
                <a:gridCol w="43243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2" name="Table 51"/>
          <p:cNvGraphicFramePr/>
          <p:nvPr/>
        </p:nvGraphicFramePr>
        <p:xfrm>
          <a:off x="7639685" y="5603875"/>
          <a:ext cx="894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3" name="Straight Arrow Connector 52"/>
          <p:cNvCxnSpPr/>
          <p:nvPr/>
        </p:nvCxnSpPr>
        <p:spPr>
          <a:xfrm flipH="1">
            <a:off x="6894195" y="4069715"/>
            <a:ext cx="309245" cy="2673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6749415" y="5225415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7639685" y="4249420"/>
            <a:ext cx="351790" cy="11156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2987040" y="5286375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1923415" y="5280025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4606290" y="4781550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60" name="Table 59"/>
          <p:cNvGraphicFramePr/>
          <p:nvPr/>
        </p:nvGraphicFramePr>
        <p:xfrm>
          <a:off x="6329045" y="872490"/>
          <a:ext cx="88392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60"/>
                <a:gridCol w="44196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1" name="Straight Arrow Connector 60"/>
          <p:cNvCxnSpPr/>
          <p:nvPr/>
        </p:nvCxnSpPr>
        <p:spPr>
          <a:xfrm flipH="1">
            <a:off x="5509895" y="1687830"/>
            <a:ext cx="730250" cy="3943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7077075" y="1687830"/>
            <a:ext cx="1248410" cy="788670"/>
          </a:xfrm>
          <a:prstGeom prst="straightConnector1">
            <a:avLst/>
          </a:prstGeom>
          <a:ln>
            <a:prstDash val="sysDash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7477125" y="1588135"/>
            <a:ext cx="1955800" cy="778510"/>
          </a:xfrm>
          <a:prstGeom prst="straightConnector1">
            <a:avLst/>
          </a:prstGeom>
          <a:ln>
            <a:prstDash val="sysDash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7546975" y="1358900"/>
            <a:ext cx="3100070" cy="937895"/>
          </a:xfrm>
          <a:prstGeom prst="straightConnector1">
            <a:avLst/>
          </a:prstGeom>
          <a:ln>
            <a:prstDash val="sysDash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3911600" y="633603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166360" y="6335395"/>
            <a:ext cx="596265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+1</a:t>
            </a:r>
            <a:endParaRPr lang="en-IN" altLang="en-US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7788910" y="6382385"/>
            <a:ext cx="596265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+1</a:t>
            </a:r>
            <a:endParaRPr lang="en-IN" altLang="en-US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534150" y="636714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753995" y="639762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1649730" y="638048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49070" y="522668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12695" y="522541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621155" y="389001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64485" y="393827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41675" y="247650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38855" y="516636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93185" y="389953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88280" y="442468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+1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385945" y="275399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275070" y="516636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402070" y="389953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873365" y="442468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+1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61926" y="1588135"/>
            <a:ext cx="676275" cy="3987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Max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90183" y="2608580"/>
            <a:ext cx="619760" cy="3987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61926" y="4023995"/>
            <a:ext cx="676275" cy="3987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Max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90183" y="5166360"/>
            <a:ext cx="619760" cy="3987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Right Arrow 38"/>
          <p:cNvSpPr/>
          <p:nvPr/>
        </p:nvSpPr>
        <p:spPr>
          <a:xfrm>
            <a:off x="4893310" y="1540510"/>
            <a:ext cx="598805" cy="34925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>
            <a:off x="2567940" y="2639060"/>
            <a:ext cx="598805" cy="34925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1104265" y="3959225"/>
            <a:ext cx="598805" cy="34925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>
            <a:off x="946150" y="5215890"/>
            <a:ext cx="598805" cy="34925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  <p:custDataLst>
      <p:tags r:id="rId1"/>
    </p:custData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/>
          <p:nvPr/>
        </p:nvGraphicFramePr>
        <p:xfrm>
          <a:off x="4466590" y="2022475"/>
          <a:ext cx="88392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60"/>
                <a:gridCol w="44196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231958" y="16510"/>
            <a:ext cx="447421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IN" altLang="en-US" sz="4000" b="1" i="1" u="sng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Running Example</a:t>
            </a:r>
            <a:endParaRPr lang="en-IN" altLang="en-US" sz="4000" b="1" i="1" u="sng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1" name="Table 10"/>
          <p:cNvGraphicFramePr/>
          <p:nvPr/>
        </p:nvGraphicFramePr>
        <p:xfrm>
          <a:off x="2095500" y="3227070"/>
          <a:ext cx="894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/>
          <p:nvPr/>
        </p:nvGraphicFramePr>
        <p:xfrm>
          <a:off x="4473575" y="3246755"/>
          <a:ext cx="88392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60"/>
                <a:gridCol w="44196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/>
          <p:nvPr/>
        </p:nvGraphicFramePr>
        <p:xfrm>
          <a:off x="6998335" y="3227070"/>
          <a:ext cx="87503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515"/>
                <a:gridCol w="43751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/>
          <p:nvPr/>
        </p:nvGraphicFramePr>
        <p:xfrm>
          <a:off x="1477645" y="4422775"/>
          <a:ext cx="894080" cy="73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/>
          <p:nvPr/>
        </p:nvGraphicFramePr>
        <p:xfrm>
          <a:off x="2540635" y="4424680"/>
          <a:ext cx="875030" cy="733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515"/>
                <a:gridCol w="43751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Table 17"/>
          <p:cNvGraphicFramePr/>
          <p:nvPr/>
        </p:nvGraphicFramePr>
        <p:xfrm>
          <a:off x="3714750" y="4424680"/>
          <a:ext cx="866140" cy="73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070"/>
                <a:gridCol w="433070"/>
              </a:tblGrid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" name="Table 21"/>
          <p:cNvGraphicFramePr/>
          <p:nvPr/>
        </p:nvGraphicFramePr>
        <p:xfrm>
          <a:off x="3716020" y="5604510"/>
          <a:ext cx="86487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435"/>
                <a:gridCol w="43243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/>
          <p:nvPr/>
        </p:nvGraphicFramePr>
        <p:xfrm>
          <a:off x="5017135" y="5604510"/>
          <a:ext cx="894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7" name="Table 26"/>
          <p:cNvGraphicFramePr/>
          <p:nvPr/>
        </p:nvGraphicFramePr>
        <p:xfrm>
          <a:off x="1462405" y="5604510"/>
          <a:ext cx="92456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280"/>
                <a:gridCol w="46228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8" name="Table 27"/>
          <p:cNvGraphicFramePr/>
          <p:nvPr/>
        </p:nvGraphicFramePr>
        <p:xfrm>
          <a:off x="2540635" y="5604510"/>
          <a:ext cx="894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9" name="Straight Arrow Connector 28"/>
          <p:cNvCxnSpPr/>
          <p:nvPr/>
        </p:nvCxnSpPr>
        <p:spPr>
          <a:xfrm>
            <a:off x="4915535" y="2790825"/>
            <a:ext cx="0" cy="3994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134360" y="2753995"/>
            <a:ext cx="992505" cy="47307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911215" y="2731135"/>
            <a:ext cx="965200" cy="4959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4271645" y="4070350"/>
            <a:ext cx="309245" cy="2673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036445" y="4070350"/>
            <a:ext cx="257810" cy="2279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661920" y="4091940"/>
            <a:ext cx="202565" cy="22606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126865" y="5226050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017135" y="4250055"/>
            <a:ext cx="351790" cy="11156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Table 49"/>
          <p:cNvGraphicFramePr/>
          <p:nvPr/>
        </p:nvGraphicFramePr>
        <p:xfrm>
          <a:off x="6337300" y="4424045"/>
          <a:ext cx="866140" cy="73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070"/>
                <a:gridCol w="433070"/>
              </a:tblGrid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1" name="Table 50"/>
          <p:cNvGraphicFramePr/>
          <p:nvPr/>
        </p:nvGraphicFramePr>
        <p:xfrm>
          <a:off x="6338570" y="5603875"/>
          <a:ext cx="86487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435"/>
                <a:gridCol w="43243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2" name="Table 51"/>
          <p:cNvGraphicFramePr/>
          <p:nvPr/>
        </p:nvGraphicFramePr>
        <p:xfrm>
          <a:off x="7639685" y="5603875"/>
          <a:ext cx="894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3" name="Straight Arrow Connector 52"/>
          <p:cNvCxnSpPr/>
          <p:nvPr/>
        </p:nvCxnSpPr>
        <p:spPr>
          <a:xfrm flipH="1">
            <a:off x="6894195" y="4069715"/>
            <a:ext cx="309245" cy="2673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6749415" y="5225415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7639685" y="4249420"/>
            <a:ext cx="351790" cy="11156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2987040" y="5286375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1923415" y="5280025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4606290" y="4781550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60" name="Table 59"/>
          <p:cNvGraphicFramePr/>
          <p:nvPr/>
        </p:nvGraphicFramePr>
        <p:xfrm>
          <a:off x="6329045" y="872490"/>
          <a:ext cx="88392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60"/>
                <a:gridCol w="44196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1" name="Straight Arrow Connector 60"/>
          <p:cNvCxnSpPr/>
          <p:nvPr/>
        </p:nvCxnSpPr>
        <p:spPr>
          <a:xfrm flipH="1">
            <a:off x="5509895" y="1687830"/>
            <a:ext cx="730250" cy="3943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7077075" y="1687830"/>
            <a:ext cx="1248410" cy="788670"/>
          </a:xfrm>
          <a:prstGeom prst="straightConnector1">
            <a:avLst/>
          </a:prstGeom>
          <a:ln>
            <a:prstDash val="sysDash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7477125" y="1588135"/>
            <a:ext cx="1955800" cy="778510"/>
          </a:xfrm>
          <a:prstGeom prst="straightConnector1">
            <a:avLst/>
          </a:prstGeom>
          <a:ln>
            <a:prstDash val="sysDash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7546975" y="1358900"/>
            <a:ext cx="3100070" cy="937895"/>
          </a:xfrm>
          <a:prstGeom prst="straightConnector1">
            <a:avLst/>
          </a:prstGeom>
          <a:ln>
            <a:prstDash val="sysDash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3911600" y="633603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166360" y="6335395"/>
            <a:ext cx="596265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+1</a:t>
            </a:r>
            <a:endParaRPr lang="en-IN" altLang="en-US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7788910" y="6382385"/>
            <a:ext cx="596265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+1</a:t>
            </a:r>
            <a:endParaRPr lang="en-IN" altLang="en-US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534150" y="636714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753995" y="639762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1649730" y="638048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49070" y="522668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12695" y="522541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621155" y="389001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64485" y="393827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41675" y="247650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38855" y="516636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93185" y="389953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88280" y="442468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+1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385945" y="275399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275070" y="516636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402070" y="389953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873365" y="442468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+1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329045" y="260858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61926" y="1588135"/>
            <a:ext cx="676275" cy="3987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Max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90183" y="2608580"/>
            <a:ext cx="619760" cy="3987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61926" y="4023995"/>
            <a:ext cx="676275" cy="3987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Max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90183" y="5166360"/>
            <a:ext cx="619760" cy="3987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Right Arrow 38"/>
          <p:cNvSpPr/>
          <p:nvPr/>
        </p:nvSpPr>
        <p:spPr>
          <a:xfrm>
            <a:off x="4893310" y="1540510"/>
            <a:ext cx="598805" cy="34925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>
            <a:off x="2567940" y="2639060"/>
            <a:ext cx="598805" cy="34925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1104265" y="3959225"/>
            <a:ext cx="598805" cy="34925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>
            <a:off x="946150" y="5215890"/>
            <a:ext cx="598805" cy="34925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  <p:custDataLst>
      <p:tags r:id="rId1"/>
    </p:custData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/>
          <p:nvPr/>
        </p:nvGraphicFramePr>
        <p:xfrm>
          <a:off x="4466590" y="2022475"/>
          <a:ext cx="88392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60"/>
                <a:gridCol w="44196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231958" y="16510"/>
            <a:ext cx="447421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IN" altLang="en-US" sz="4000" b="1" i="1" u="sng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Running Example</a:t>
            </a:r>
            <a:endParaRPr lang="en-IN" altLang="en-US" sz="4000" b="1" i="1" u="sng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1" name="Table 10"/>
          <p:cNvGraphicFramePr/>
          <p:nvPr/>
        </p:nvGraphicFramePr>
        <p:xfrm>
          <a:off x="2095500" y="3227070"/>
          <a:ext cx="894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/>
          <p:nvPr/>
        </p:nvGraphicFramePr>
        <p:xfrm>
          <a:off x="4473575" y="3246755"/>
          <a:ext cx="88392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60"/>
                <a:gridCol w="44196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/>
          <p:nvPr/>
        </p:nvGraphicFramePr>
        <p:xfrm>
          <a:off x="6998335" y="3227070"/>
          <a:ext cx="87503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515"/>
                <a:gridCol w="43751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/>
          <p:nvPr/>
        </p:nvGraphicFramePr>
        <p:xfrm>
          <a:off x="1477645" y="4422775"/>
          <a:ext cx="894080" cy="73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/>
          <p:nvPr/>
        </p:nvGraphicFramePr>
        <p:xfrm>
          <a:off x="2540635" y="4424680"/>
          <a:ext cx="875030" cy="733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515"/>
                <a:gridCol w="43751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Table 17"/>
          <p:cNvGraphicFramePr/>
          <p:nvPr/>
        </p:nvGraphicFramePr>
        <p:xfrm>
          <a:off x="3714750" y="4424680"/>
          <a:ext cx="866140" cy="73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070"/>
                <a:gridCol w="433070"/>
              </a:tblGrid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" name="Table 21"/>
          <p:cNvGraphicFramePr/>
          <p:nvPr/>
        </p:nvGraphicFramePr>
        <p:xfrm>
          <a:off x="3716020" y="5604510"/>
          <a:ext cx="86487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435"/>
                <a:gridCol w="43243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/>
          <p:nvPr/>
        </p:nvGraphicFramePr>
        <p:xfrm>
          <a:off x="5017135" y="5604510"/>
          <a:ext cx="894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7" name="Table 26"/>
          <p:cNvGraphicFramePr/>
          <p:nvPr/>
        </p:nvGraphicFramePr>
        <p:xfrm>
          <a:off x="1462405" y="5604510"/>
          <a:ext cx="92456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280"/>
                <a:gridCol w="46228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8" name="Table 27"/>
          <p:cNvGraphicFramePr/>
          <p:nvPr/>
        </p:nvGraphicFramePr>
        <p:xfrm>
          <a:off x="2540635" y="5604510"/>
          <a:ext cx="894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9" name="Straight Arrow Connector 28"/>
          <p:cNvCxnSpPr/>
          <p:nvPr/>
        </p:nvCxnSpPr>
        <p:spPr>
          <a:xfrm>
            <a:off x="4915535" y="2790825"/>
            <a:ext cx="0" cy="3994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134360" y="2753995"/>
            <a:ext cx="992505" cy="47307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911215" y="2731135"/>
            <a:ext cx="965200" cy="4959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4271645" y="4070350"/>
            <a:ext cx="309245" cy="2673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036445" y="4070350"/>
            <a:ext cx="257810" cy="2279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661920" y="4091940"/>
            <a:ext cx="202565" cy="22606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126865" y="5226050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017135" y="4250055"/>
            <a:ext cx="351790" cy="11156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Table 49"/>
          <p:cNvGraphicFramePr/>
          <p:nvPr/>
        </p:nvGraphicFramePr>
        <p:xfrm>
          <a:off x="6337300" y="4424045"/>
          <a:ext cx="866140" cy="73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070"/>
                <a:gridCol w="433070"/>
              </a:tblGrid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1" name="Table 50"/>
          <p:cNvGraphicFramePr/>
          <p:nvPr/>
        </p:nvGraphicFramePr>
        <p:xfrm>
          <a:off x="6338570" y="5603875"/>
          <a:ext cx="86487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435"/>
                <a:gridCol w="43243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2" name="Table 51"/>
          <p:cNvGraphicFramePr/>
          <p:nvPr/>
        </p:nvGraphicFramePr>
        <p:xfrm>
          <a:off x="7639685" y="5603875"/>
          <a:ext cx="894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3" name="Straight Arrow Connector 52"/>
          <p:cNvCxnSpPr/>
          <p:nvPr/>
        </p:nvCxnSpPr>
        <p:spPr>
          <a:xfrm flipH="1">
            <a:off x="6894195" y="4069715"/>
            <a:ext cx="309245" cy="2673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6749415" y="5225415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7639685" y="4249420"/>
            <a:ext cx="351790" cy="11156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2987040" y="5286375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1923415" y="5280025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4606290" y="4781550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60" name="Table 59"/>
          <p:cNvGraphicFramePr/>
          <p:nvPr/>
        </p:nvGraphicFramePr>
        <p:xfrm>
          <a:off x="6329045" y="872490"/>
          <a:ext cx="88392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60"/>
                <a:gridCol w="44196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1" name="Straight Arrow Connector 60"/>
          <p:cNvCxnSpPr/>
          <p:nvPr/>
        </p:nvCxnSpPr>
        <p:spPr>
          <a:xfrm flipH="1">
            <a:off x="5509895" y="1687830"/>
            <a:ext cx="730250" cy="3943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7077075" y="1687830"/>
            <a:ext cx="1248410" cy="788670"/>
          </a:xfrm>
          <a:prstGeom prst="straightConnector1">
            <a:avLst/>
          </a:prstGeom>
          <a:ln>
            <a:prstDash val="sysDash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7477125" y="1588135"/>
            <a:ext cx="1955800" cy="778510"/>
          </a:xfrm>
          <a:prstGeom prst="straightConnector1">
            <a:avLst/>
          </a:prstGeom>
          <a:ln>
            <a:prstDash val="sysDash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7546975" y="1358900"/>
            <a:ext cx="3100070" cy="937895"/>
          </a:xfrm>
          <a:prstGeom prst="straightConnector1">
            <a:avLst/>
          </a:prstGeom>
          <a:ln>
            <a:prstDash val="sysDash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3911600" y="633603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166360" y="6335395"/>
            <a:ext cx="596265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+1</a:t>
            </a:r>
            <a:endParaRPr lang="en-IN" altLang="en-US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7788910" y="6382385"/>
            <a:ext cx="596265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+1</a:t>
            </a:r>
            <a:endParaRPr lang="en-IN" altLang="en-US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534150" y="636714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753995" y="639762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1649730" y="638048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49070" y="522668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12695" y="522541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621155" y="389001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64485" y="393827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41675" y="247650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38855" y="516636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93185" y="389953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88280" y="442468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+1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385945" y="275399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275070" y="516636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402070" y="389953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873365" y="442468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+1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329045" y="260858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436870" y="149860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61926" y="1588135"/>
            <a:ext cx="676275" cy="3987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Max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90183" y="2608580"/>
            <a:ext cx="619760" cy="3987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61926" y="4023995"/>
            <a:ext cx="676275" cy="3987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Max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90183" y="5166360"/>
            <a:ext cx="619760" cy="3987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Right Arrow 38"/>
          <p:cNvSpPr/>
          <p:nvPr/>
        </p:nvSpPr>
        <p:spPr>
          <a:xfrm>
            <a:off x="4893310" y="1540510"/>
            <a:ext cx="598805" cy="34925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>
            <a:off x="2567940" y="2639060"/>
            <a:ext cx="598805" cy="34925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1104265" y="3959225"/>
            <a:ext cx="598805" cy="34925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>
            <a:off x="946150" y="5215890"/>
            <a:ext cx="598805" cy="34925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  <p:custDataLst>
      <p:tags r:id="rId1"/>
    </p:custData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-文本框 4"/>
          <p:cNvSpPr txBox="1"/>
          <p:nvPr>
            <p:custDataLst>
              <p:tags r:id="rId1"/>
            </p:custDataLst>
          </p:nvPr>
        </p:nvSpPr>
        <p:spPr>
          <a:xfrm>
            <a:off x="3465211" y="3484569"/>
            <a:ext cx="5068571" cy="583565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Implementation 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PA-文本框 4"/>
          <p:cNvSpPr txBox="1"/>
          <p:nvPr>
            <p:custDataLst>
              <p:tags r:id="rId2"/>
            </p:custDataLst>
          </p:nvPr>
        </p:nvSpPr>
        <p:spPr>
          <a:xfrm>
            <a:off x="3465211" y="946474"/>
            <a:ext cx="5068571" cy="76835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p>
            <a:pPr algn="ctr"/>
            <a:r>
              <a:rPr lang="en-US" altLang="zh-CN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Mini-Max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A-PicturePlaceholder 6"/>
          <p:cNvPicPr>
            <a:picLocks noGrp="1"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grayscl/>
          </a:blip>
          <a:srcRect/>
          <a:stretch>
            <a:fillRect/>
          </a:stretch>
        </p:blipFill>
        <p:spPr>
          <a:xfrm>
            <a:off x="5227349" y="1804942"/>
            <a:ext cx="1544298" cy="1544298"/>
          </a:xfrm>
          <a:custGeom>
            <a:avLst/>
            <a:gdLst>
              <a:gd name="connsiteX0" fmla="*/ 772149 w 1544298"/>
              <a:gd name="connsiteY0" fmla="*/ 0 h 1544298"/>
              <a:gd name="connsiteX1" fmla="*/ 1544298 w 1544298"/>
              <a:gd name="connsiteY1" fmla="*/ 772149 h 1544298"/>
              <a:gd name="connsiteX2" fmla="*/ 772149 w 1544298"/>
              <a:gd name="connsiteY2" fmla="*/ 1544298 h 1544298"/>
              <a:gd name="connsiteX3" fmla="*/ 0 w 1544298"/>
              <a:gd name="connsiteY3" fmla="*/ 772149 h 1544298"/>
              <a:gd name="connsiteX4" fmla="*/ 772149 w 1544298"/>
              <a:gd name="connsiteY4" fmla="*/ 0 h 1544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298" h="1544298">
                <a:moveTo>
                  <a:pt x="772149" y="0"/>
                </a:moveTo>
                <a:cubicBezTo>
                  <a:pt x="1198595" y="0"/>
                  <a:pt x="1544298" y="345703"/>
                  <a:pt x="1544298" y="772149"/>
                </a:cubicBezTo>
                <a:cubicBezTo>
                  <a:pt x="1544298" y="1198595"/>
                  <a:pt x="1198595" y="1544298"/>
                  <a:pt x="772149" y="1544298"/>
                </a:cubicBezTo>
                <a:cubicBezTo>
                  <a:pt x="345703" y="1544298"/>
                  <a:pt x="0" y="1198595"/>
                  <a:pt x="0" y="772149"/>
                </a:cubicBezTo>
                <a:cubicBezTo>
                  <a:pt x="0" y="345703"/>
                  <a:pt x="345703" y="0"/>
                  <a:pt x="772149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</p:pic>
    </p:spTree>
    <p:custDataLst>
      <p:tags r:id="rId5"/>
    </p:custData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ene1296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770" y="579120"/>
            <a:ext cx="10058400" cy="569976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323975" y="2055495"/>
            <a:ext cx="32302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2000" b="1">
                <a:solidFill>
                  <a:srgbClr val="FFC000"/>
                </a:solidFill>
              </a:rPr>
              <a:t>Nodes</a:t>
            </a:r>
            <a:r>
              <a:rPr lang="en-US" sz="2000">
                <a:solidFill>
                  <a:schemeClr val="bg1"/>
                </a:solidFill>
              </a:rPr>
              <a:t>: Game States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450975" y="1225550"/>
            <a:ext cx="3230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>
                <a:solidFill>
                  <a:srgbClr val="FFC000"/>
                </a:solidFill>
              </a:rPr>
              <a:t>  </a:t>
            </a:r>
            <a:r>
              <a:rPr lang="en-US" sz="3200" b="1">
                <a:solidFill>
                  <a:srgbClr val="FFC000"/>
                </a:solidFill>
              </a:rPr>
              <a:t>TREE</a:t>
            </a:r>
            <a:endParaRPr lang="en-US" sz="3200" b="1">
              <a:solidFill>
                <a:srgbClr val="FFC000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323975" y="2856865"/>
            <a:ext cx="32302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2000" b="1">
                <a:solidFill>
                  <a:srgbClr val="FFC000"/>
                </a:solidFill>
              </a:rPr>
              <a:t>Edges</a:t>
            </a:r>
            <a:r>
              <a:rPr lang="en-US" sz="2000">
                <a:solidFill>
                  <a:schemeClr val="bg1"/>
                </a:solidFill>
              </a:rPr>
              <a:t> : Moves by Players	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3677920" y="4979670"/>
            <a:ext cx="1861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Striped Right Arrow 8"/>
          <p:cNvSpPr/>
          <p:nvPr/>
        </p:nvSpPr>
        <p:spPr>
          <a:xfrm>
            <a:off x="4412615" y="1407160"/>
            <a:ext cx="2079625" cy="219710"/>
          </a:xfrm>
          <a:prstGeom prst="stripedRightArrow">
            <a:avLst>
              <a:gd name="adj1" fmla="val 50000"/>
              <a:gd name="adj2" fmla="val 18378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ene1296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770" y="579120"/>
            <a:ext cx="10058400" cy="569976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323975" y="2055495"/>
            <a:ext cx="32302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2000">
                <a:solidFill>
                  <a:schemeClr val="bg1"/>
                </a:solidFill>
              </a:rPr>
              <a:t>Nodes: Game States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323975" y="1225550"/>
            <a:ext cx="32302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>
                <a:solidFill>
                  <a:schemeClr val="bg1"/>
                </a:solidFill>
              </a:rPr>
              <a:t>  TREE</a:t>
            </a:r>
            <a:endParaRPr lang="en-US" sz="28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	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323975" y="2817495"/>
            <a:ext cx="32302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2000">
                <a:solidFill>
                  <a:schemeClr val="bg1"/>
                </a:solidFill>
              </a:rPr>
              <a:t>Edges : Moves by Players	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323975" y="3736975"/>
            <a:ext cx="323024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2000" b="1">
                <a:solidFill>
                  <a:srgbClr val="FFC000"/>
                </a:solidFill>
              </a:rPr>
              <a:t>Two Players : Maximizer            	           Minimizer</a:t>
            </a:r>
            <a:endParaRPr lang="en-US" sz="2000" b="1">
              <a:solidFill>
                <a:srgbClr val="FFC000"/>
              </a:solidFill>
            </a:endParaRPr>
          </a:p>
          <a:p>
            <a:pPr algn="l"/>
            <a:endParaRPr lang="en-US" sz="2000" b="1">
              <a:solidFill>
                <a:srgbClr val="FFC000"/>
              </a:solidFill>
            </a:endParaRPr>
          </a:p>
          <a:p>
            <a:pPr algn="l"/>
            <a:endParaRPr lang="en-US" sz="2000" b="1">
              <a:solidFill>
                <a:srgbClr val="FFC000"/>
              </a:solidFill>
            </a:endParaRPr>
          </a:p>
          <a:p>
            <a:pPr algn="l"/>
            <a:r>
              <a:rPr lang="en-US" sz="2000" b="1">
                <a:solidFill>
                  <a:srgbClr val="FFC000"/>
                </a:solidFill>
              </a:rPr>
              <a:t>Assuming Maximizer has first move. </a:t>
            </a:r>
            <a:endParaRPr lang="en-US" sz="2000" b="1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ene1296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0770" y="579120"/>
            <a:ext cx="10058400" cy="569976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323975" y="2055495"/>
            <a:ext cx="32302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2000">
                <a:solidFill>
                  <a:schemeClr val="bg1"/>
                </a:solidFill>
              </a:rPr>
              <a:t>Nodes: Game States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450975" y="1225550"/>
            <a:ext cx="32302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>
                <a:solidFill>
                  <a:schemeClr val="bg1"/>
                </a:solidFill>
              </a:rPr>
              <a:t>  TREE</a:t>
            </a:r>
            <a:endParaRPr lang="en-US" sz="28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	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323975" y="2907665"/>
            <a:ext cx="32302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2000">
                <a:solidFill>
                  <a:schemeClr val="bg1"/>
                </a:solidFill>
              </a:rPr>
              <a:t>Edges : Moves by Players	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323975" y="4170045"/>
            <a:ext cx="32302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2000">
                <a:solidFill>
                  <a:schemeClr val="bg1"/>
                </a:solidFill>
              </a:rPr>
              <a:t>Assuming Max has first move. 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1" name="Striped Right Arrow 10"/>
          <p:cNvSpPr/>
          <p:nvPr/>
        </p:nvSpPr>
        <p:spPr>
          <a:xfrm>
            <a:off x="6884670" y="1130935"/>
            <a:ext cx="697865" cy="219710"/>
          </a:xfrm>
          <a:prstGeom prst="stripedRightArrow">
            <a:avLst>
              <a:gd name="adj1" fmla="val 50000"/>
              <a:gd name="adj2" fmla="val 18378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Striped Right Arrow 15"/>
          <p:cNvSpPr/>
          <p:nvPr/>
        </p:nvSpPr>
        <p:spPr>
          <a:xfrm>
            <a:off x="5560060" y="2522855"/>
            <a:ext cx="697865" cy="219710"/>
          </a:xfrm>
          <a:prstGeom prst="stripedRightArrow">
            <a:avLst>
              <a:gd name="adj1" fmla="val 50000"/>
              <a:gd name="adj2" fmla="val 1837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Striped Right Arrow 16"/>
          <p:cNvSpPr/>
          <p:nvPr/>
        </p:nvSpPr>
        <p:spPr>
          <a:xfrm>
            <a:off x="4862195" y="3950335"/>
            <a:ext cx="697865" cy="219710"/>
          </a:xfrm>
          <a:prstGeom prst="stripedRightArrow">
            <a:avLst>
              <a:gd name="adj1" fmla="val 50000"/>
              <a:gd name="adj2" fmla="val 18378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6102350" y="786130"/>
            <a:ext cx="1816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rgbClr val="FFC000"/>
                </a:solidFill>
              </a:rPr>
              <a:t>       </a:t>
            </a:r>
            <a:r>
              <a:rPr lang="en-US" b="1">
                <a:solidFill>
                  <a:srgbClr val="FFC000"/>
                </a:solidFill>
              </a:rPr>
              <a:t>Maximizer</a:t>
            </a:r>
            <a:endParaRPr lang="en-US" b="1">
              <a:solidFill>
                <a:srgbClr val="FFC000"/>
              </a:solidFill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209540" y="2200275"/>
            <a:ext cx="1264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C000"/>
                </a:solidFill>
              </a:rPr>
              <a:t>MInimizer</a:t>
            </a:r>
            <a:endParaRPr lang="en-US" b="1">
              <a:solidFill>
                <a:srgbClr val="FFC000"/>
              </a:solidFill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4450080" y="3614420"/>
            <a:ext cx="1354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C000"/>
                </a:solidFill>
              </a:rPr>
              <a:t> Maximizer</a:t>
            </a:r>
            <a:endParaRPr lang="en-US" b="1">
              <a:solidFill>
                <a:srgbClr val="FFC000"/>
              </a:solidFill>
            </a:endParaRPr>
          </a:p>
        </p:txBody>
      </p:sp>
      <p:sp>
        <p:nvSpPr>
          <p:cNvPr id="23" name="Striped Right Arrow 22"/>
          <p:cNvSpPr/>
          <p:nvPr/>
        </p:nvSpPr>
        <p:spPr>
          <a:xfrm>
            <a:off x="3983355" y="5356860"/>
            <a:ext cx="1344930" cy="219710"/>
          </a:xfrm>
          <a:prstGeom prst="stripedRightArrow">
            <a:avLst>
              <a:gd name="adj1" fmla="val 50000"/>
              <a:gd name="adj2" fmla="val 18378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Text Box 23"/>
          <p:cNvSpPr txBox="1"/>
          <p:nvPr/>
        </p:nvSpPr>
        <p:spPr>
          <a:xfrm>
            <a:off x="3677920" y="4979670"/>
            <a:ext cx="1861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rgbClr val="FFC000"/>
                </a:solidFill>
              </a:rPr>
              <a:t> Terminal Nodes</a:t>
            </a:r>
            <a:endParaRPr lang="en-US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blan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717550"/>
            <a:ext cx="10058400" cy="542290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768600" y="894080"/>
            <a:ext cx="63792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3200" b="1" u="sng">
                <a:solidFill>
                  <a:srgbClr val="FFFFFF"/>
                </a:solidFill>
              </a:rPr>
              <a:t>Simplified Minimax Algorithm</a:t>
            </a:r>
            <a:endParaRPr lang="en-US" sz="3200" b="1" u="sng">
              <a:solidFill>
                <a:srgbClr val="FFFFFF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505585" y="1875790"/>
            <a:ext cx="906272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sz="2000">
                <a:solidFill>
                  <a:srgbClr val="FFFFFF"/>
                </a:solidFill>
                <a:latin typeface="Times New Roman" panose="02020603050405020304" charset="0"/>
                <a:ea typeface="Yu Gothic Medium" panose="020B0500000000000000" charset="-128"/>
                <a:cs typeface="Times New Roman" panose="02020603050405020304" charset="0"/>
              </a:rPr>
              <a:t>Expand the entire tree below the root.</a:t>
            </a:r>
            <a:endParaRPr lang="en-US" sz="2000">
              <a:solidFill>
                <a:srgbClr val="FFFFFF"/>
              </a:solidFill>
              <a:latin typeface="Times New Roman" panose="02020603050405020304" charset="0"/>
              <a:ea typeface="Yu Gothic Medium" panose="020B0500000000000000" charset="-128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>
              <a:solidFill>
                <a:srgbClr val="FFFFFF"/>
              </a:solidFill>
              <a:latin typeface="Times New Roman" panose="02020603050405020304" charset="0"/>
              <a:ea typeface="Yu Gothic Medium" panose="020B0500000000000000" charset="-128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sz="2000">
                <a:solidFill>
                  <a:srgbClr val="FFFFFF"/>
                </a:solidFill>
                <a:latin typeface="Times New Roman" panose="02020603050405020304" charset="0"/>
                <a:ea typeface="Yu Gothic Medium" panose="020B0500000000000000" charset="-128"/>
                <a:cs typeface="Times New Roman" panose="02020603050405020304" charset="0"/>
              </a:rPr>
              <a:t>Evaluate the terminal nodes as results for the minimizer or maximizer (i.e. utility).</a:t>
            </a:r>
            <a:endParaRPr lang="en-US" sz="2000">
              <a:solidFill>
                <a:srgbClr val="FFFFFF"/>
              </a:solidFill>
              <a:latin typeface="Times New Roman" panose="02020603050405020304" charset="0"/>
              <a:ea typeface="Yu Gothic Medium" panose="020B0500000000000000" charset="-128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 sz="2000">
              <a:solidFill>
                <a:srgbClr val="FFFFFF"/>
              </a:solidFill>
              <a:latin typeface="Times New Roman" panose="02020603050405020304" charset="0"/>
              <a:ea typeface="Yu Gothic Medium" panose="020B0500000000000000" charset="-128"/>
              <a:cs typeface="Times New Roman" panose="02020603050405020304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sz="2000">
                <a:solidFill>
                  <a:srgbClr val="FFFFFF"/>
                </a:solidFill>
                <a:latin typeface="Times New Roman" panose="02020603050405020304" charset="0"/>
                <a:ea typeface="Yu Gothic Medium" panose="020B0500000000000000" charset="-128"/>
                <a:cs typeface="Times New Roman" panose="02020603050405020304" charset="0"/>
              </a:rPr>
              <a:t>Select an unlabeled node, n, all of whose children have been assigned values. If</a:t>
            </a:r>
            <a:endParaRPr lang="en-US" sz="2000">
              <a:solidFill>
                <a:srgbClr val="FFFFFF"/>
              </a:solidFill>
              <a:latin typeface="Times New Roman" panose="02020603050405020304" charset="0"/>
              <a:ea typeface="Yu Gothic Medium" panose="020B0500000000000000" charset="-128"/>
              <a:cs typeface="Times New Roman" panose="0202060305040502030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>
                <a:solidFill>
                  <a:srgbClr val="FFFFFF"/>
                </a:solidFill>
                <a:latin typeface="Times New Roman" panose="02020603050405020304" charset="0"/>
                <a:ea typeface="Yu Gothic Medium" panose="020B0500000000000000" charset="-128"/>
                <a:cs typeface="Times New Roman" panose="02020603050405020304" charset="0"/>
              </a:rPr>
              <a:t>    there is no such node, we're done --- return the value assigned to the root.</a:t>
            </a:r>
            <a:endParaRPr lang="en-US" sz="2000">
              <a:solidFill>
                <a:srgbClr val="FFFFFF"/>
              </a:solidFill>
              <a:latin typeface="Times New Roman" panose="02020603050405020304" charset="0"/>
              <a:ea typeface="Yu Gothic Medium" panose="020B0500000000000000" charset="-128"/>
              <a:cs typeface="Times New Roman" panose="02020603050405020304" charset="0"/>
            </a:endParaRPr>
          </a:p>
          <a:p>
            <a:pPr indent="0">
              <a:buFont typeface="Wingdings" panose="05000000000000000000" charset="0"/>
              <a:buNone/>
            </a:pPr>
            <a:endParaRPr lang="en-US" sz="2000">
              <a:solidFill>
                <a:srgbClr val="FFFFFF"/>
              </a:solidFill>
              <a:latin typeface="Times New Roman" panose="02020603050405020304" charset="0"/>
              <a:ea typeface="Yu Gothic Medium" panose="020B0500000000000000" charset="-128"/>
              <a:cs typeface="Times New Roman" panose="02020603050405020304" charset="0"/>
            </a:endParaRPr>
          </a:p>
          <a:p>
            <a:pPr indent="0">
              <a:buFont typeface="Wingdings" panose="05000000000000000000" charset="0"/>
              <a:buChar char="Ø"/>
            </a:pPr>
            <a:r>
              <a:rPr lang="en-US" sz="2000">
                <a:solidFill>
                  <a:srgbClr val="FFFFFF"/>
                </a:solidFill>
                <a:latin typeface="Times New Roman" panose="02020603050405020304" charset="0"/>
                <a:ea typeface="Yu Gothic Medium" panose="020B0500000000000000" charset="-128"/>
                <a:cs typeface="Times New Roman" panose="02020603050405020304" charset="0"/>
              </a:rPr>
              <a:t> If n is a minimizer move, assign it a value that is the minimum of the values of its</a:t>
            </a:r>
            <a:endParaRPr lang="en-US" sz="2000">
              <a:solidFill>
                <a:srgbClr val="FFFFFF"/>
              </a:solidFill>
              <a:latin typeface="Times New Roman" panose="02020603050405020304" charset="0"/>
              <a:ea typeface="Yu Gothic Medium" panose="020B0500000000000000" charset="-128"/>
              <a:cs typeface="Times New Roman" panose="0202060305040502030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>
                <a:solidFill>
                  <a:srgbClr val="FFFFFF"/>
                </a:solidFill>
                <a:latin typeface="Times New Roman" panose="02020603050405020304" charset="0"/>
                <a:ea typeface="Yu Gothic Medium" panose="020B0500000000000000" charset="-128"/>
                <a:cs typeface="Times New Roman" panose="02020603050405020304" charset="0"/>
              </a:rPr>
              <a:t>    children. If n is a maximizer move, assign it a value that is the maximum of the</a:t>
            </a:r>
            <a:endParaRPr lang="en-US" sz="2000">
              <a:solidFill>
                <a:srgbClr val="FFFFFF"/>
              </a:solidFill>
              <a:latin typeface="Times New Roman" panose="02020603050405020304" charset="0"/>
              <a:ea typeface="Yu Gothic Medium" panose="020B0500000000000000" charset="-128"/>
              <a:cs typeface="Times New Roman" panose="0202060305040502030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sz="2000">
                <a:solidFill>
                  <a:srgbClr val="FFFFFF"/>
                </a:solidFill>
                <a:latin typeface="Times New Roman" panose="02020603050405020304" charset="0"/>
                <a:ea typeface="Yu Gothic Medium" panose="020B0500000000000000" charset="-128"/>
                <a:cs typeface="Times New Roman" panose="02020603050405020304" charset="0"/>
              </a:rPr>
              <a:t>    values of its children. Return to Step 3. </a:t>
            </a:r>
            <a:endParaRPr lang="en-US" sz="2000">
              <a:solidFill>
                <a:srgbClr val="FFFFFF"/>
              </a:solidFill>
              <a:latin typeface="Times New Roman" panose="02020603050405020304" charset="0"/>
              <a:ea typeface="Yu Gothic Medium" panose="020B0500000000000000" charset="-128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 descr="scene08521"/>
          <p:cNvPicPr>
            <a:picLocks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247015" y="325755"/>
            <a:ext cx="11648440" cy="627761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4126230" y="590550"/>
            <a:ext cx="39395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3200" b="1">
                <a:solidFill>
                  <a:srgbClr val="FFFFFF"/>
                </a:solidFill>
              </a:rPr>
              <a:t>Mini-Max Function </a:t>
            </a:r>
            <a:endParaRPr lang="en-US" sz="3200" b="1">
              <a:solidFill>
                <a:srgbClr val="FFFFFF"/>
              </a:solidFill>
            </a:endParaRPr>
          </a:p>
        </p:txBody>
      </p:sp>
      <p:pic>
        <p:nvPicPr>
          <p:cNvPr id="10" name="Picture 9" descr="scene08521"/>
          <p:cNvPicPr>
            <a:picLocks noChangeAspect="1"/>
          </p:cNvPicPr>
          <p:nvPr/>
        </p:nvPicPr>
        <p:blipFill>
          <a:blip r:embed="rId2"/>
          <a:srcRect l="17118" t="35" b="73135"/>
          <a:stretch>
            <a:fillRect/>
          </a:stretch>
        </p:blipFill>
        <p:spPr>
          <a:xfrm>
            <a:off x="387985" y="1485900"/>
            <a:ext cx="8251825" cy="149987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490220" y="3405505"/>
            <a:ext cx="1099693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rgbClr val="FFFFFF"/>
                </a:solidFill>
              </a:rPr>
              <a:t>position = node position</a:t>
            </a:r>
            <a:endParaRPr lang="en-US">
              <a:solidFill>
                <a:srgbClr val="FFFFFF"/>
              </a:solidFill>
            </a:endParaRPr>
          </a:p>
          <a:p>
            <a:endParaRPr lang="en-US">
              <a:solidFill>
                <a:srgbClr val="FFFFFF"/>
              </a:solidFill>
            </a:endParaRPr>
          </a:p>
          <a:p>
            <a:r>
              <a:rPr lang="en-US">
                <a:solidFill>
                  <a:srgbClr val="FFFFFF"/>
                </a:solidFill>
              </a:rPr>
              <a:t>depth = at which depth function is called</a:t>
            </a:r>
            <a:endParaRPr lang="en-US">
              <a:solidFill>
                <a:srgbClr val="FFFFFF"/>
              </a:solidFill>
            </a:endParaRPr>
          </a:p>
          <a:p>
            <a:endParaRPr lang="en-US">
              <a:solidFill>
                <a:srgbClr val="FFFFFF"/>
              </a:solidFill>
            </a:endParaRPr>
          </a:p>
          <a:p>
            <a:r>
              <a:rPr lang="en-US">
                <a:solidFill>
                  <a:srgbClr val="FFFFFF"/>
                </a:solidFill>
              </a:rPr>
              <a:t>maximizingPlayer = Bool Variable (True if current move is of Maximizer</a:t>
            </a:r>
            <a:endParaRPr lang="en-US">
              <a:solidFill>
                <a:srgbClr val="FFFFFF"/>
              </a:solidFill>
            </a:endParaRPr>
          </a:p>
          <a:p>
            <a:r>
              <a:rPr lang="en-US">
                <a:solidFill>
                  <a:srgbClr val="FFFFFF"/>
                </a:solidFill>
              </a:rPr>
              <a:t>			             False if current move is of Minimizer)</a:t>
            </a:r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ene128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79120"/>
            <a:ext cx="10058400" cy="569976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3274060" y="721995"/>
            <a:ext cx="5671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 u="sng">
                <a:solidFill>
                  <a:schemeClr val="bg1">
                    <a:lumMod val="95000"/>
                  </a:schemeClr>
                </a:solidFill>
              </a:rPr>
              <a:t>Mini-Max Function</a:t>
            </a:r>
            <a:endParaRPr lang="en-US" b="1" u="sng">
              <a:solidFill>
                <a:schemeClr val="bg1">
                  <a:lumMod val="95000"/>
                </a:schemeClr>
              </a:solidFill>
            </a:endParaRPr>
          </a:p>
        </p:txBody>
      </p:sp>
    </p:spTree>
    <p:custDataLst>
      <p:tags r:id="rId2"/>
    </p:custData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-文本框 4"/>
          <p:cNvSpPr txBox="1"/>
          <p:nvPr>
            <p:custDataLst>
              <p:tags r:id="rId1"/>
            </p:custDataLst>
          </p:nvPr>
        </p:nvSpPr>
        <p:spPr>
          <a:xfrm>
            <a:off x="3465211" y="3484569"/>
            <a:ext cx="5068571" cy="583565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p>
            <a:pPr algn="ctr"/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ntroduction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PA-文本框 4"/>
          <p:cNvSpPr txBox="1"/>
          <p:nvPr>
            <p:custDataLst>
              <p:tags r:id="rId2"/>
            </p:custDataLst>
          </p:nvPr>
        </p:nvSpPr>
        <p:spPr>
          <a:xfrm>
            <a:off x="3465211" y="946474"/>
            <a:ext cx="5068571" cy="76835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p>
            <a:pPr algn="ctr"/>
            <a:r>
              <a:rPr lang="en-US" altLang="zh-CN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Mini-Max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A-PicturePlaceholder 6"/>
          <p:cNvPicPr>
            <a:picLocks noGrp="1"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grayscl/>
          </a:blip>
          <a:srcRect/>
          <a:stretch>
            <a:fillRect/>
          </a:stretch>
        </p:blipFill>
        <p:spPr>
          <a:xfrm>
            <a:off x="5227349" y="1804942"/>
            <a:ext cx="1544298" cy="1544298"/>
          </a:xfrm>
          <a:custGeom>
            <a:avLst/>
            <a:gdLst>
              <a:gd name="connsiteX0" fmla="*/ 772149 w 1544298"/>
              <a:gd name="connsiteY0" fmla="*/ 0 h 1544298"/>
              <a:gd name="connsiteX1" fmla="*/ 1544298 w 1544298"/>
              <a:gd name="connsiteY1" fmla="*/ 772149 h 1544298"/>
              <a:gd name="connsiteX2" fmla="*/ 772149 w 1544298"/>
              <a:gd name="connsiteY2" fmla="*/ 1544298 h 1544298"/>
              <a:gd name="connsiteX3" fmla="*/ 0 w 1544298"/>
              <a:gd name="connsiteY3" fmla="*/ 772149 h 1544298"/>
              <a:gd name="connsiteX4" fmla="*/ 772149 w 1544298"/>
              <a:gd name="connsiteY4" fmla="*/ 0 h 1544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298" h="1544298">
                <a:moveTo>
                  <a:pt x="772149" y="0"/>
                </a:moveTo>
                <a:cubicBezTo>
                  <a:pt x="1198595" y="0"/>
                  <a:pt x="1544298" y="345703"/>
                  <a:pt x="1544298" y="772149"/>
                </a:cubicBezTo>
                <a:cubicBezTo>
                  <a:pt x="1544298" y="1198595"/>
                  <a:pt x="1198595" y="1544298"/>
                  <a:pt x="772149" y="1544298"/>
                </a:cubicBezTo>
                <a:cubicBezTo>
                  <a:pt x="345703" y="1544298"/>
                  <a:pt x="0" y="1198595"/>
                  <a:pt x="0" y="772149"/>
                </a:cubicBezTo>
                <a:cubicBezTo>
                  <a:pt x="0" y="345703"/>
                  <a:pt x="345703" y="0"/>
                  <a:pt x="772149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</p:pic>
    </p:spTree>
    <p:custDataLst>
      <p:tags r:id="rId5"/>
    </p:custData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ene132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79120"/>
            <a:ext cx="10058400" cy="56997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ene134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79120"/>
            <a:ext cx="10058400" cy="56997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ene136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79120"/>
            <a:ext cx="10058400" cy="569976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383665" y="5282565"/>
            <a:ext cx="3059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>
                <a:solidFill>
                  <a:srgbClr val="FFC000"/>
                </a:solidFill>
              </a:rPr>
              <a:t>Depth = 3</a:t>
            </a:r>
            <a:endParaRPr lang="en-US" b="1">
              <a:solidFill>
                <a:srgbClr val="FFC000"/>
              </a:solidFill>
            </a:endParaRPr>
          </a:p>
        </p:txBody>
      </p:sp>
    </p:spTree>
    <p:custDataLst>
      <p:tags r:id="rId2"/>
    </p:custData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ene1368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79120"/>
            <a:ext cx="10058400" cy="569976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356360" y="5267960"/>
            <a:ext cx="317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>
                <a:solidFill>
                  <a:srgbClr val="FFC000"/>
                </a:solidFill>
              </a:rPr>
              <a:t>Depth = 2</a:t>
            </a:r>
            <a:endParaRPr lang="en-US" b="1">
              <a:solidFill>
                <a:srgbClr val="FFC000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100705" y="55137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</p:spTree>
    <p:custDataLst>
      <p:tags r:id="rId2"/>
    </p:custData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ene141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79120"/>
            <a:ext cx="10058400" cy="569976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426845" y="5239385"/>
            <a:ext cx="2871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>
                <a:solidFill>
                  <a:srgbClr val="FFC000"/>
                </a:solidFill>
              </a:rPr>
              <a:t>Depth = 1</a:t>
            </a:r>
            <a:endParaRPr lang="en-US" b="1">
              <a:solidFill>
                <a:srgbClr val="FFC000"/>
              </a:solidFill>
            </a:endParaRPr>
          </a:p>
        </p:txBody>
      </p:sp>
    </p:spTree>
    <p:custDataLst>
      <p:tags r:id="rId2"/>
    </p:custData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ene142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79120"/>
            <a:ext cx="10058400" cy="569976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412240" y="5340350"/>
            <a:ext cx="2900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>
                <a:solidFill>
                  <a:srgbClr val="FFC000"/>
                </a:solidFill>
              </a:rPr>
              <a:t>Depth = 0</a:t>
            </a:r>
            <a:endParaRPr lang="en-US" b="1">
              <a:solidFill>
                <a:srgbClr val="FFC000"/>
              </a:solidFill>
            </a:endParaRPr>
          </a:p>
        </p:txBody>
      </p:sp>
    </p:spTree>
    <p:custDataLst>
      <p:tags r:id="rId2"/>
    </p:custData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ene1476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79120"/>
            <a:ext cx="10058400" cy="56997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ene148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79120"/>
            <a:ext cx="10058400" cy="56997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ene1488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79120"/>
            <a:ext cx="10058400" cy="56997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ene150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79120"/>
            <a:ext cx="10058400" cy="56997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-矩形 2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44069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PA-矩形 2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51847" y="5054049"/>
            <a:ext cx="3410257" cy="889154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en-US" altLang="zh-CN" dirty="0">
              <a:solidFill>
                <a:schemeClr val="bg1">
                  <a:lumMod val="50000"/>
                  <a:alpha val="6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PA-矩形 2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451847" y="5054049"/>
            <a:ext cx="3410257" cy="889154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en-US" altLang="zh-CN" dirty="0">
              <a:solidFill>
                <a:schemeClr val="bg1">
                  <a:lumMod val="50000"/>
                  <a:alpha val="6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A-矩形 2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451847" y="5054049"/>
            <a:ext cx="3410257" cy="889154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en-US" altLang="zh-CN" dirty="0">
              <a:solidFill>
                <a:schemeClr val="bg1">
                  <a:lumMod val="50000"/>
                  <a:alpha val="6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899728" y="13970"/>
            <a:ext cx="570738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IN" altLang="en-US" sz="4800" b="1" i="1" u="sng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Adversarial Search</a:t>
            </a:r>
            <a:endParaRPr lang="en-IN" altLang="en-US" sz="4800" b="1" i="1" u="sng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49555" y="445135"/>
            <a:ext cx="3030220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endParaRPr lang="en-IN" altLang="en-US" sz="2000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-11430" y="168275"/>
            <a:ext cx="3551555" cy="30670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endParaRPr lang="en-IN" altLang="en-US" sz="1400" b="1" u="sng"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" name="Picture Placeholder 29" descr="robot-playing-chess"/>
          <p:cNvPicPr>
            <a:picLocks noChangeAspect="1"/>
          </p:cNvPicPr>
          <p:nvPr>
            <p:ph type="pic" sz="quarter" idx="10"/>
          </p:nvPr>
        </p:nvPicPr>
        <p:blipFill>
          <a:blip r:embed="rId5"/>
          <a:stretch>
            <a:fillRect/>
          </a:stretch>
        </p:blipFill>
        <p:spPr>
          <a:xfrm>
            <a:off x="1687195" y="2555240"/>
            <a:ext cx="9115425" cy="4053205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5940743" y="2829560"/>
            <a:ext cx="3098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endParaRPr lang="en-US" altLang="zh-CN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Text Box 32"/>
          <p:cNvSpPr txBox="1"/>
          <p:nvPr/>
        </p:nvSpPr>
        <p:spPr>
          <a:xfrm>
            <a:off x="2273300" y="1118870"/>
            <a:ext cx="78422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IN" altLang="en-US" sz="2400">
                <a:latin typeface="MV Boli" panose="02000500030200090000" charset="0"/>
                <a:cs typeface="MV Boli" panose="02000500030200090000" charset="0"/>
              </a:rPr>
              <a:t>“ In which we examine the problems that arise </a:t>
            </a:r>
            <a:endParaRPr lang="en-IN" altLang="en-US" sz="2400">
              <a:latin typeface="MV Boli" panose="02000500030200090000" charset="0"/>
              <a:cs typeface="MV Boli" panose="02000500030200090000" charset="0"/>
            </a:endParaRPr>
          </a:p>
          <a:p>
            <a:pPr algn="just"/>
            <a:r>
              <a:rPr lang="en-IN" altLang="en-US" sz="2400">
                <a:latin typeface="MV Boli" panose="02000500030200090000" charset="0"/>
                <a:cs typeface="MV Boli" panose="02000500030200090000" charset="0"/>
              </a:rPr>
              <a:t>  when we try to plan ahead in a world where</a:t>
            </a:r>
            <a:endParaRPr lang="en-IN" altLang="en-US" sz="2400">
              <a:latin typeface="MV Boli" panose="02000500030200090000" charset="0"/>
              <a:cs typeface="MV Boli" panose="02000500030200090000" charset="0"/>
            </a:endParaRPr>
          </a:p>
          <a:p>
            <a:pPr algn="just"/>
            <a:r>
              <a:rPr lang="en-IN" altLang="en-US" sz="2400">
                <a:latin typeface="MV Boli" panose="02000500030200090000" charset="0"/>
                <a:cs typeface="MV Boli" panose="02000500030200090000" charset="0"/>
              </a:rPr>
              <a:t>  other agents are planning against us.”</a:t>
            </a:r>
            <a:endParaRPr lang="en-IN" altLang="en-US" sz="2400">
              <a:latin typeface="MV Boli" panose="02000500030200090000" charset="0"/>
              <a:cs typeface="MV Boli" panose="02000500030200090000" charset="0"/>
            </a:endParaRPr>
          </a:p>
        </p:txBody>
      </p:sp>
      <p:sp>
        <p:nvSpPr>
          <p:cNvPr id="35" name="Oval Callout 34"/>
          <p:cNvSpPr/>
          <p:nvPr/>
        </p:nvSpPr>
        <p:spPr>
          <a:xfrm rot="900000">
            <a:off x="9489440" y="142875"/>
            <a:ext cx="2578100" cy="1303655"/>
          </a:xfrm>
          <a:prstGeom prst="wedgeEllipseCallout">
            <a:avLst>
              <a:gd name="adj1" fmla="val -42742"/>
              <a:gd name="adj2" fmla="val 10214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6" name="Text Box 35"/>
          <p:cNvSpPr txBox="1"/>
          <p:nvPr/>
        </p:nvSpPr>
        <p:spPr>
          <a:xfrm>
            <a:off x="10115550" y="445135"/>
            <a:ext cx="14770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 i="1">
                <a:solidFill>
                  <a:schemeClr val="accent1">
                    <a:lumMod val="75000"/>
                  </a:schemeClr>
                </a:solidFill>
                <a:latin typeface="Gentium Basic" panose="02000503060000020004" charset="0"/>
                <a:cs typeface="Gentium Basic" panose="02000503060000020004" charset="0"/>
              </a:rPr>
              <a:t>Old classic </a:t>
            </a:r>
            <a:endParaRPr lang="en-IN" altLang="en-US" sz="2000" b="1" i="1">
              <a:solidFill>
                <a:schemeClr val="accent1">
                  <a:lumMod val="75000"/>
                </a:schemeClr>
              </a:solidFill>
              <a:latin typeface="Gentium Basic" panose="02000503060000020004" charset="0"/>
              <a:cs typeface="Gentium Basic" panose="02000503060000020004" charset="0"/>
            </a:endParaRPr>
          </a:p>
          <a:p>
            <a:r>
              <a:rPr lang="en-IN" altLang="en-US" sz="2000" b="1" i="1">
                <a:solidFill>
                  <a:schemeClr val="accent1">
                    <a:lumMod val="75000"/>
                  </a:schemeClr>
                </a:solidFill>
                <a:latin typeface="Gentium Basic" panose="02000503060000020004" charset="0"/>
                <a:cs typeface="Gentium Basic" panose="02000503060000020004" charset="0"/>
              </a:rPr>
              <a:t>defination</a:t>
            </a:r>
            <a:endParaRPr lang="en-IN" altLang="en-US" sz="2000" b="1" i="1">
              <a:solidFill>
                <a:schemeClr val="accent1">
                  <a:lumMod val="75000"/>
                </a:schemeClr>
              </a:solidFill>
              <a:latin typeface="Gentium Basic" panose="02000503060000020004" charset="0"/>
              <a:cs typeface="Gentium Basic" panose="02000503060000020004" charset="0"/>
            </a:endParaRPr>
          </a:p>
        </p:txBody>
      </p:sp>
    </p:spTree>
    <p:custDataLst>
      <p:tags r:id="rId6"/>
    </p:custData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Effect transition="out" filter="fade">
                                      <p:cBhvr>
                                        <p:cTn id="8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Effect transition="out" filter="fade">
                                      <p:cBhvr>
                                        <p:cTn id="13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Effect transition="out" filter="fade">
                                      <p:cBhvr>
                                        <p:cTn id="18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19" grpId="0"/>
      <p:bldP spid="20" grpId="0"/>
      <p:bldP spid="21" grpId="0"/>
      <p:bldP spid="22" grpId="0"/>
      <p:bldP spid="22" grpId="1"/>
      <p:bldP spid="36" grpId="0"/>
      <p:bldP spid="36" grpId="1"/>
      <p:bldP spid="33" grpId="0"/>
      <p:bldP spid="33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ene152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79120"/>
            <a:ext cx="10058400" cy="56997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ene1536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79120"/>
            <a:ext cx="10058400" cy="56997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ene1548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79120"/>
            <a:ext cx="10058400" cy="56997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ene156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79120"/>
            <a:ext cx="10058400" cy="56997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ene1566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79120"/>
            <a:ext cx="10058400" cy="56997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ene157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79120"/>
            <a:ext cx="10058400" cy="56997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ene158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79120"/>
            <a:ext cx="10058400" cy="56997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ene1596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79120"/>
            <a:ext cx="10058400" cy="56997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ene160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79120"/>
            <a:ext cx="10058400" cy="56997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ene161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79120"/>
            <a:ext cx="10058400" cy="56997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834515" y="171450"/>
            <a:ext cx="708215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IN" altLang="en-US" sz="4000" b="1" u="sng"/>
              <a:t>Optimal Decisions in Games </a:t>
            </a:r>
            <a:endParaRPr lang="en-IN" altLang="en-US" sz="4000" b="1" u="sng"/>
          </a:p>
        </p:txBody>
      </p:sp>
      <p:sp>
        <p:nvSpPr>
          <p:cNvPr id="4" name="Text Box 3"/>
          <p:cNvSpPr txBox="1"/>
          <p:nvPr/>
        </p:nvSpPr>
        <p:spPr>
          <a:xfrm>
            <a:off x="1834515" y="1383030"/>
            <a:ext cx="879983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 sz="2400" b="1" i="1"/>
              <a:t>Game Problem Formulation</a:t>
            </a:r>
            <a:endParaRPr lang="en-IN" altLang="en-US" sz="2000"/>
          </a:p>
          <a:p>
            <a:pPr indent="0">
              <a:buFont typeface="Wingdings" panose="05000000000000000000" charset="0"/>
              <a:buNone/>
            </a:pPr>
            <a:endParaRPr lang="en-IN" altLang="en-US" sz="200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altLang="en-US" sz="200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altLang="en-US" sz="2000"/>
          </a:p>
        </p:txBody>
      </p:sp>
      <p:sp>
        <p:nvSpPr>
          <p:cNvPr id="3" name="Text Box 2"/>
          <p:cNvSpPr txBox="1"/>
          <p:nvPr/>
        </p:nvSpPr>
        <p:spPr>
          <a:xfrm>
            <a:off x="2623820" y="2041525"/>
            <a:ext cx="88792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 i="1">
                <a:sym typeface="+mn-ea"/>
              </a:rPr>
              <a:t>* Initial state:</a:t>
            </a:r>
            <a:r>
              <a:rPr lang="en-IN" altLang="en-US" sz="2000">
                <a:sym typeface="+mn-ea"/>
              </a:rPr>
              <a:t> Initial board position and identifies the player move</a:t>
            </a:r>
            <a:endParaRPr lang="en-IN" altLang="en-US" sz="200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614295" y="2761615"/>
            <a:ext cx="88792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 i="1">
                <a:sym typeface="+mn-ea"/>
              </a:rPr>
              <a:t>* Successor function:</a:t>
            </a:r>
            <a:r>
              <a:rPr lang="en-IN" altLang="en-US" sz="2000">
                <a:sym typeface="+mn-ea"/>
              </a:rPr>
              <a:t>  legal move a player can make</a:t>
            </a:r>
            <a:endParaRPr lang="en-IN" altLang="en-US" sz="2000"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623820" y="3481070"/>
            <a:ext cx="494855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IN" altLang="en-US" sz="2000" b="1" i="1">
                <a:sym typeface="+mn-ea"/>
              </a:rPr>
              <a:t>* Goal:</a:t>
            </a:r>
            <a:r>
              <a:rPr lang="en-IN" altLang="en-US" sz="2000">
                <a:sym typeface="+mn-ea"/>
              </a:rPr>
              <a:t> determines when the game is over</a:t>
            </a:r>
            <a:endParaRPr lang="en-IN" altLang="en-US" sz="2000"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2658745" y="4234180"/>
            <a:ext cx="914971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IN" altLang="en-US" sz="2000" b="1" i="1">
                <a:sym typeface="+mn-ea"/>
              </a:rPr>
              <a:t>* Utility function:</a:t>
            </a:r>
            <a:r>
              <a:rPr lang="en-IN" altLang="en-US" sz="2000">
                <a:sym typeface="+mn-ea"/>
              </a:rPr>
              <a:t> gives a numeric value for the terminal states (win, loss, draw)</a:t>
            </a:r>
            <a:endParaRPr lang="en-IN" altLang="en-US" sz="2000">
              <a:sym typeface="+mn-ea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3" grpId="0"/>
      <p:bldP spid="3" grpId="1"/>
      <p:bldP spid="5" grpId="0"/>
      <p:bldP spid="5" grpId="1"/>
      <p:bldP spid="6" grpId="0"/>
      <p:bldP spid="6" grpId="1"/>
      <p:bldP spid="7" grpId="0"/>
      <p:bldP spid="7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ene1626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79120"/>
            <a:ext cx="10058400" cy="56997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63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79120"/>
            <a:ext cx="10058400" cy="56997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ene1638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79120"/>
            <a:ext cx="10058400" cy="56997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ene164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79120"/>
            <a:ext cx="10058400" cy="56997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ene165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79120"/>
            <a:ext cx="10058400" cy="56997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ene1656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79120"/>
            <a:ext cx="10058400" cy="56997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66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9340" y="579120"/>
            <a:ext cx="10058400" cy="56997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ene1668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79120"/>
            <a:ext cx="10058400" cy="56997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ene167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79120"/>
            <a:ext cx="10058400" cy="56997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ene168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79120"/>
            <a:ext cx="10058400" cy="56997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3277235" y="121285"/>
            <a:ext cx="708215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IN" altLang="en-US" sz="4000" b="1"/>
              <a:t> Mini-Max Algorithm  </a:t>
            </a:r>
            <a:endParaRPr lang="en-IN" altLang="en-US" sz="4000" b="1"/>
          </a:p>
        </p:txBody>
      </p:sp>
      <p:pic>
        <p:nvPicPr>
          <p:cNvPr id="3" name="Picture Placeholder 2" descr="256px-HD.3F.191_(11239892036)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400050" y="1612265"/>
            <a:ext cx="3546475" cy="444944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4878070" y="1612265"/>
            <a:ext cx="6225540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/>
              <a:t>The Mini-Max algorithm was proven by John von  </a:t>
            </a:r>
            <a:endParaRPr lang="en-IN" altLang="en-US"/>
          </a:p>
          <a:p>
            <a:r>
              <a:rPr lang="en-IN" altLang="en-US"/>
              <a:t>     Neumann in 1928.</a:t>
            </a:r>
            <a:endParaRPr lang="en-IN" altLang="en-US"/>
          </a:p>
          <a:p>
            <a:endParaRPr lang="en-I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/>
              <a:t>This is a backtracking algorithm to find the optimal move for a player.</a:t>
            </a:r>
            <a:endParaRPr lang="en-IN" altLang="en-US"/>
          </a:p>
          <a:p>
            <a:pPr marL="285750" indent="-285750">
              <a:buFont typeface="Wingdings" panose="05000000000000000000" charset="0"/>
              <a:buChar char="Ø"/>
            </a:pPr>
            <a:endParaRPr lang="en-I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/>
              <a:t>Two players involved:</a:t>
            </a:r>
            <a:endParaRPr lang="en-I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altLang="en-US"/>
              <a:t>maximizer</a:t>
            </a:r>
            <a:endParaRPr lang="en-I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altLang="en-US"/>
              <a:t>minimizer</a:t>
            </a:r>
            <a:endParaRPr lang="en-IN" altLang="en-US"/>
          </a:p>
          <a:p>
            <a:pPr lvl="1" indent="0">
              <a:buFont typeface="Arial" panose="020B0604020202020204" pitchFamily="34" charset="0"/>
              <a:buNone/>
            </a:pPr>
            <a:endParaRPr lang="en-I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/>
              <a:t>If the optimal value is positive then player who take the first step wins the game, and vice versa.</a:t>
            </a:r>
            <a:endParaRPr lang="en-IN" altLang="en-US"/>
          </a:p>
          <a:p>
            <a:pPr marL="285750" indent="-285750">
              <a:buFont typeface="Wingdings" panose="05000000000000000000" charset="0"/>
              <a:buChar char="Ø"/>
            </a:pPr>
            <a:endParaRPr lang="en-I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/>
              <a:t>Application of Mini-Max algorithm can be seen in </a:t>
            </a:r>
            <a:endParaRPr lang="en-IN" altLang="en-US"/>
          </a:p>
          <a:p>
            <a:pPr indent="0">
              <a:buFont typeface="Wingdings" panose="05000000000000000000" charset="0"/>
              <a:buNone/>
            </a:pPr>
            <a:r>
              <a:rPr lang="en-IN" altLang="en-US"/>
              <a:t>     i) Tic-Tac-Toe   ii) Zero sum   iii) Chess </a:t>
            </a:r>
            <a:endParaRPr lang="en-IN" altLang="en-US"/>
          </a:p>
          <a:p>
            <a:pPr indent="0">
              <a:buFont typeface="Wingdings" panose="05000000000000000000" charset="0"/>
              <a:buNone/>
            </a:pPr>
            <a:endParaRPr lang="en-IN" altLang="en-US"/>
          </a:p>
          <a:p>
            <a:pPr indent="0">
              <a:buFont typeface="Wingdings" panose="05000000000000000000" charset="0"/>
              <a:buChar char="Ø"/>
            </a:pPr>
            <a:r>
              <a:rPr lang="en-IN" altLang="en-US"/>
              <a:t>  Mini-Max algorithm performs DFS for the game-tree.</a:t>
            </a:r>
            <a:endParaRPr lang="en-IN" altLang="en-US"/>
          </a:p>
          <a:p>
            <a:pPr marL="285750" indent="-285750">
              <a:buFont typeface="Wingdings" panose="05000000000000000000" charset="0"/>
              <a:buChar char="Ø"/>
            </a:pPr>
            <a:endParaRPr lang="en-IN" altLang="en-US"/>
          </a:p>
          <a:p>
            <a:endParaRPr lang="en-I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ene1686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79120"/>
            <a:ext cx="10058400" cy="56997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-文本框 4"/>
          <p:cNvSpPr txBox="1"/>
          <p:nvPr>
            <p:custDataLst>
              <p:tags r:id="rId1"/>
            </p:custDataLst>
          </p:nvPr>
        </p:nvSpPr>
        <p:spPr>
          <a:xfrm>
            <a:off x="3465211" y="3484569"/>
            <a:ext cx="5068571" cy="706755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Example  </a:t>
            </a:r>
            <a:endParaRPr lang="zh-CN" altLang="en-US" sz="4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PA-文本框 4"/>
          <p:cNvSpPr txBox="1"/>
          <p:nvPr>
            <p:custDataLst>
              <p:tags r:id="rId2"/>
            </p:custDataLst>
          </p:nvPr>
        </p:nvSpPr>
        <p:spPr>
          <a:xfrm>
            <a:off x="3465211" y="946474"/>
            <a:ext cx="5068571" cy="76835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p>
            <a:pPr algn="ctr"/>
            <a:r>
              <a:rPr lang="en-US" altLang="zh-CN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Mini-Max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A-PicturePlaceholder 6"/>
          <p:cNvPicPr>
            <a:picLocks noGrp="1"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grayscl/>
          </a:blip>
          <a:srcRect/>
          <a:stretch>
            <a:fillRect/>
          </a:stretch>
        </p:blipFill>
        <p:spPr>
          <a:xfrm>
            <a:off x="5227349" y="1804942"/>
            <a:ext cx="1544298" cy="1544298"/>
          </a:xfrm>
          <a:custGeom>
            <a:avLst/>
            <a:gdLst>
              <a:gd name="connsiteX0" fmla="*/ 772149 w 1544298"/>
              <a:gd name="connsiteY0" fmla="*/ 0 h 1544298"/>
              <a:gd name="connsiteX1" fmla="*/ 1544298 w 1544298"/>
              <a:gd name="connsiteY1" fmla="*/ 772149 h 1544298"/>
              <a:gd name="connsiteX2" fmla="*/ 772149 w 1544298"/>
              <a:gd name="connsiteY2" fmla="*/ 1544298 h 1544298"/>
              <a:gd name="connsiteX3" fmla="*/ 0 w 1544298"/>
              <a:gd name="connsiteY3" fmla="*/ 772149 h 1544298"/>
              <a:gd name="connsiteX4" fmla="*/ 772149 w 1544298"/>
              <a:gd name="connsiteY4" fmla="*/ 0 h 1544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298" h="1544298">
                <a:moveTo>
                  <a:pt x="772149" y="0"/>
                </a:moveTo>
                <a:cubicBezTo>
                  <a:pt x="1198595" y="0"/>
                  <a:pt x="1544298" y="345703"/>
                  <a:pt x="1544298" y="772149"/>
                </a:cubicBezTo>
                <a:cubicBezTo>
                  <a:pt x="1544298" y="1198595"/>
                  <a:pt x="1198595" y="1544298"/>
                  <a:pt x="772149" y="1544298"/>
                </a:cubicBezTo>
                <a:cubicBezTo>
                  <a:pt x="345703" y="1544298"/>
                  <a:pt x="0" y="1198595"/>
                  <a:pt x="0" y="772149"/>
                </a:cubicBezTo>
                <a:cubicBezTo>
                  <a:pt x="0" y="345703"/>
                  <a:pt x="345703" y="0"/>
                  <a:pt x="772149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</p:pic>
    </p:spTree>
    <p:custDataLst>
      <p:tags r:id="rId5"/>
    </p:custData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-矩形 2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776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PA-矩形 1"/>
          <p:cNvSpPr/>
          <p:nvPr>
            <p:custDataLst>
              <p:tags r:id="rId2"/>
            </p:custDataLst>
          </p:nvPr>
        </p:nvSpPr>
        <p:spPr>
          <a:xfrm>
            <a:off x="643093" y="1277119"/>
            <a:ext cx="4868877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A-矩形 10"/>
          <p:cNvSpPr/>
          <p:nvPr>
            <p:custDataLst>
              <p:tags r:id="rId3"/>
            </p:custDataLst>
          </p:nvPr>
        </p:nvSpPr>
        <p:spPr>
          <a:xfrm>
            <a:off x="1028699" y="2819665"/>
            <a:ext cx="1168401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PA-矩形 15"/>
          <p:cNvSpPr/>
          <p:nvPr>
            <p:custDataLst>
              <p:tags r:id="rId4"/>
            </p:custDataLst>
          </p:nvPr>
        </p:nvSpPr>
        <p:spPr>
          <a:xfrm>
            <a:off x="1028699" y="3391829"/>
            <a:ext cx="1168401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PA-矩形 2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451847" y="5054049"/>
            <a:ext cx="3410257" cy="889154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en-US" altLang="zh-CN" dirty="0">
              <a:solidFill>
                <a:schemeClr val="bg1">
                  <a:lumMod val="50000"/>
                  <a:alpha val="6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PA-矩形 23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578847" y="5181049"/>
            <a:ext cx="3410257" cy="889154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en-US" altLang="zh-CN" dirty="0">
              <a:solidFill>
                <a:schemeClr val="bg1">
                  <a:lumMod val="50000"/>
                  <a:alpha val="6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A-矩形 23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705847" y="5308049"/>
            <a:ext cx="3410257" cy="889154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en-US" altLang="zh-CN" dirty="0">
              <a:solidFill>
                <a:schemeClr val="bg1">
                  <a:lumMod val="50000"/>
                  <a:alpha val="6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475615" y="483235"/>
            <a:ext cx="32600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SzPct val="110000"/>
              <a:buFont typeface="Wingdings" panose="05000000000000000000" charset="0"/>
              <a:buChar char="Ø"/>
            </a:pPr>
            <a:r>
              <a:rPr lang="en-US" sz="3200" b="1">
                <a:latin typeface="Ink Free" panose="03080402000500000000" charset="0"/>
                <a:ea typeface="Yu Gothic Medium" panose="020B0500000000000000" charset="-128"/>
                <a:cs typeface="Ink Free" panose="03080402000500000000" charset="0"/>
              </a:rPr>
              <a:t>CHESS</a:t>
            </a:r>
            <a:endParaRPr lang="en-US" sz="3200" b="1">
              <a:latin typeface="Ink Free" panose="03080402000500000000" charset="0"/>
              <a:ea typeface="Yu Gothic Medium" panose="020B0500000000000000" charset="-128"/>
              <a:cs typeface="Ink Free" panose="03080402000500000000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475615" y="1620520"/>
            <a:ext cx="112395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q"/>
            </a:pPr>
            <a:r>
              <a:rPr lang="en-US" b="1"/>
              <a:t>Chess is a two player game with 32 pieces(16 for each player) of 6 types.</a:t>
            </a:r>
            <a:endParaRPr lang="en-US" b="1"/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 b="1"/>
              <a:t>The Goal of the game is to Checkmate.</a:t>
            </a:r>
            <a:endParaRPr lang="en-US" b="1"/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 b="1"/>
              <a:t>Games do not necessarily end with checkmate - players often resign if they believe they will lose.</a:t>
            </a:r>
            <a:endParaRPr lang="en-US" b="1"/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 b="1"/>
              <a:t>In addition , there are several ways game can end iin a draw.</a:t>
            </a:r>
            <a:endParaRPr lang="en-US" b="1"/>
          </a:p>
        </p:txBody>
      </p:sp>
      <p:sp>
        <p:nvSpPr>
          <p:cNvPr id="24" name="Text Box 23"/>
          <p:cNvSpPr txBox="1"/>
          <p:nvPr/>
        </p:nvSpPr>
        <p:spPr>
          <a:xfrm>
            <a:off x="475615" y="3329940"/>
            <a:ext cx="32600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SzPct val="110000"/>
              <a:buFont typeface="Wingdings" panose="05000000000000000000" charset="0"/>
              <a:buChar char="Ø"/>
            </a:pPr>
            <a:r>
              <a:rPr lang="en-US" sz="3200" b="1">
                <a:latin typeface="Ink Free" panose="03080402000500000000" charset="0"/>
                <a:ea typeface="Yu Gothic Medium" panose="020B0500000000000000" charset="-128"/>
                <a:cs typeface="Ink Free" panose="03080402000500000000" charset="0"/>
              </a:rPr>
              <a:t>How Mini-Max</a:t>
            </a:r>
            <a:endParaRPr lang="en-US" sz="3200" b="1">
              <a:latin typeface="Ink Free" panose="03080402000500000000" charset="0"/>
              <a:ea typeface="Yu Gothic Medium" panose="020B0500000000000000" charset="-128"/>
              <a:cs typeface="Ink Free" panose="03080402000500000000" charset="0"/>
            </a:endParaRPr>
          </a:p>
        </p:txBody>
      </p:sp>
      <p:sp>
        <p:nvSpPr>
          <p:cNvPr id="27" name="Text Box 26"/>
          <p:cNvSpPr txBox="1"/>
          <p:nvPr/>
        </p:nvSpPr>
        <p:spPr>
          <a:xfrm>
            <a:off x="475615" y="4466590"/>
            <a:ext cx="1072261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q"/>
            </a:pPr>
            <a:r>
              <a:rPr lang="en-US" b="1"/>
              <a:t>Player Max starts with white and makes the move.</a:t>
            </a:r>
            <a:endParaRPr lang="en-US" b="1"/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 b="1">
                <a:sym typeface="+mn-ea"/>
              </a:rPr>
              <a:t>Player Min moves with black and makes the move.</a:t>
            </a:r>
            <a:endParaRPr lang="en-US" b="1"/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 b="1"/>
              <a:t>The Max keeps up the move assuming the Min next move.</a:t>
            </a:r>
            <a:endParaRPr lang="en-US" b="1"/>
          </a:p>
          <a:p>
            <a:r>
              <a:rPr lang="en-US" b="1"/>
              <a:t>       i.e Maxmakes the best move assuming the opponent Min move.</a:t>
            </a:r>
            <a:endParaRPr lang="en-US" b="1"/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 b="1"/>
              <a:t>The Min also tries to defeat Max by making good moves</a:t>
            </a:r>
            <a:r>
              <a:rPr lang="en-IN" altLang="en-US" b="1"/>
              <a:t>.</a:t>
            </a:r>
            <a:endParaRPr lang="en-IN" altLang="en-US" b="1"/>
          </a:p>
        </p:txBody>
      </p:sp>
    </p:spTree>
    <p:custDataLst>
      <p:tags r:id="rId8"/>
    </p:custData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Effect transition="out" filter="fade">
                                      <p:cBhvr>
                                        <p:cTn id="8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Effect transition="out" filter="fade">
                                      <p:cBhvr>
                                        <p:cTn id="13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Effect transition="out" filter="fade">
                                      <p:cBhvr>
                                        <p:cTn id="18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800" decel="100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2" grpId="0"/>
      <p:bldP spid="11" grpId="0"/>
      <p:bldP spid="16" grpId="0"/>
      <p:bldP spid="19" grpId="0"/>
      <p:bldP spid="20" grpId="0"/>
      <p:bldP spid="21" grpId="0"/>
      <p:bldP spid="2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5" name="PA-文本框 4"/>
          <p:cNvSpPr txBox="1"/>
          <p:nvPr>
            <p:custDataLst>
              <p:tags r:id="rId1"/>
            </p:custDataLst>
          </p:nvPr>
        </p:nvSpPr>
        <p:spPr>
          <a:xfrm>
            <a:off x="3465211" y="3484569"/>
            <a:ext cx="5068571" cy="706755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p>
            <a:pPr algn="ctr"/>
            <a:r>
              <a:rPr lang="en-I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Properties</a:t>
            </a:r>
            <a:endParaRPr lang="zh-CN" altLang="en-US" sz="4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PA-文本框 4"/>
          <p:cNvSpPr txBox="1"/>
          <p:nvPr>
            <p:custDataLst>
              <p:tags r:id="rId2"/>
            </p:custDataLst>
          </p:nvPr>
        </p:nvSpPr>
        <p:spPr>
          <a:xfrm>
            <a:off x="3465211" y="946474"/>
            <a:ext cx="5068571" cy="76835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p>
            <a:pPr algn="ctr"/>
            <a:r>
              <a:rPr lang="en-US" altLang="zh-CN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Mini-Max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A-PicturePlaceholder 6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4" cstate="print">
            <a:grayscl/>
          </a:blip>
          <a:srcRect/>
          <a:stretch>
            <a:fillRect/>
          </a:stretch>
        </p:blipFill>
        <p:spPr>
          <a:xfrm>
            <a:off x="5226050" y="1715135"/>
            <a:ext cx="1546225" cy="1546225"/>
          </a:xfrm>
          <a:custGeom>
            <a:avLst/>
            <a:gdLst>
              <a:gd name="connsiteX0" fmla="*/ 772149 w 1544298"/>
              <a:gd name="connsiteY0" fmla="*/ 0 h 1544298"/>
              <a:gd name="connsiteX1" fmla="*/ 1544298 w 1544298"/>
              <a:gd name="connsiteY1" fmla="*/ 772149 h 1544298"/>
              <a:gd name="connsiteX2" fmla="*/ 772149 w 1544298"/>
              <a:gd name="connsiteY2" fmla="*/ 1544298 h 1544298"/>
              <a:gd name="connsiteX3" fmla="*/ 0 w 1544298"/>
              <a:gd name="connsiteY3" fmla="*/ 772149 h 1544298"/>
              <a:gd name="connsiteX4" fmla="*/ 772149 w 1544298"/>
              <a:gd name="connsiteY4" fmla="*/ 0 h 1544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298" h="1544298">
                <a:moveTo>
                  <a:pt x="772149" y="0"/>
                </a:moveTo>
                <a:cubicBezTo>
                  <a:pt x="1198595" y="0"/>
                  <a:pt x="1544298" y="345703"/>
                  <a:pt x="1544298" y="772149"/>
                </a:cubicBezTo>
                <a:cubicBezTo>
                  <a:pt x="1544298" y="1198595"/>
                  <a:pt x="1198595" y="1544298"/>
                  <a:pt x="772149" y="1544298"/>
                </a:cubicBezTo>
                <a:cubicBezTo>
                  <a:pt x="345703" y="1544298"/>
                  <a:pt x="0" y="1198595"/>
                  <a:pt x="0" y="772149"/>
                </a:cubicBezTo>
                <a:cubicBezTo>
                  <a:pt x="0" y="345703"/>
                  <a:pt x="345703" y="0"/>
                  <a:pt x="772149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</p:pic>
    </p:spTree>
    <p:custDataLst>
      <p:tags r:id="rId5"/>
    </p:custData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2194560" y="275590"/>
            <a:ext cx="80511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2800" b="1" i="1" u="sng"/>
              <a:t>Properties of Mini-Max algorithm</a:t>
            </a:r>
            <a:endParaRPr lang="en-IN" altLang="en-US" sz="2800" b="1" i="1" u="sng"/>
          </a:p>
        </p:txBody>
      </p:sp>
      <p:sp>
        <p:nvSpPr>
          <p:cNvPr id="4" name="Text Box 3"/>
          <p:cNvSpPr txBox="1"/>
          <p:nvPr/>
        </p:nvSpPr>
        <p:spPr>
          <a:xfrm>
            <a:off x="777240" y="1412875"/>
            <a:ext cx="1010729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en-IN" altLang="en-US" sz="2000" b="1"/>
              <a:t>Completeness :</a:t>
            </a:r>
            <a:endParaRPr lang="en-IN" altLang="en-US" sz="2000" b="1"/>
          </a:p>
          <a:p>
            <a:pPr lvl="1" indent="0">
              <a:buFont typeface="Arial" panose="020B0604020202020204" pitchFamily="34" charset="0"/>
              <a:buChar char="•"/>
            </a:pPr>
            <a:r>
              <a:rPr lang="en-IN" altLang="en-US" sz="2000"/>
              <a:t>   If tree is finite then the algorithm finds a solution.</a:t>
            </a:r>
            <a:endParaRPr lang="en-IN" altLang="en-US" sz="2000"/>
          </a:p>
          <a:p>
            <a:endParaRPr lang="en-IN" altLang="en-US" sz="200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IN" altLang="en-US" sz="2000" b="1"/>
              <a:t>Optimal :</a:t>
            </a:r>
            <a:endParaRPr lang="en-IN" altLang="en-US" sz="2000" b="1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altLang="en-US" sz="2000" b="1" i="1">
                <a:solidFill>
                  <a:schemeClr val="accent1">
                    <a:lumMod val="75000"/>
                  </a:schemeClr>
                </a:solidFill>
              </a:rPr>
              <a:t>Yes</a:t>
            </a:r>
            <a:r>
              <a:rPr lang="en-IN" altLang="en-US" sz="2000"/>
              <a:t> (If the opponent is also optimal)</a:t>
            </a:r>
            <a:endParaRPr lang="en-IN" altLang="en-US" sz="2000" b="1"/>
          </a:p>
          <a:p>
            <a:pPr marL="800100" lvl="1" indent="-342900">
              <a:buFont typeface="Wingdings" panose="05000000000000000000" charset="0"/>
              <a:buChar char="Ø"/>
            </a:pPr>
            <a:endParaRPr lang="en-IN" altLang="en-US" sz="2000" b="1"/>
          </a:p>
        </p:txBody>
      </p:sp>
      <p:sp>
        <p:nvSpPr>
          <p:cNvPr id="7" name="Text Box 6"/>
          <p:cNvSpPr txBox="1"/>
          <p:nvPr/>
        </p:nvSpPr>
        <p:spPr>
          <a:xfrm>
            <a:off x="340360" y="3627755"/>
            <a:ext cx="1005713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800100" lvl="1" indent="-342900">
              <a:buFont typeface="Wingdings" panose="05000000000000000000" charset="0"/>
              <a:buChar char="Ø"/>
            </a:pPr>
            <a:r>
              <a:rPr lang="en-IN" altLang="en-US" sz="2000" b="1">
                <a:sym typeface="+mn-ea"/>
              </a:rPr>
              <a:t>Time Complexity :</a:t>
            </a:r>
            <a:endParaRPr lang="en-IN" altLang="en-US" sz="2000" b="1">
              <a:sym typeface="+mn-ea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altLang="en-US" sz="2000" b="1">
                <a:solidFill>
                  <a:schemeClr val="accent1">
                    <a:lumMod val="75000"/>
                  </a:schemeClr>
                </a:solidFill>
              </a:rPr>
              <a:t>O(b</a:t>
            </a:r>
            <a:r>
              <a:rPr lang="en-IN" altLang="en-US" sz="2000" b="1" baseline="30000">
                <a:solidFill>
                  <a:schemeClr val="accent1">
                    <a:lumMod val="75000"/>
                  </a:schemeClr>
                </a:solidFill>
              </a:rPr>
              <a:t>m</a:t>
            </a:r>
            <a:r>
              <a:rPr lang="en-IN" altLang="en-US" sz="2000" b="1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en-IN" altLang="en-US" sz="2000" b="1"/>
          </a:p>
          <a:p>
            <a:pPr lvl="1" indent="0">
              <a:buFont typeface="Wingdings" panose="05000000000000000000" charset="0"/>
              <a:buNone/>
            </a:pPr>
            <a:endParaRPr lang="en-IN" altLang="en-US" sz="2000" b="1"/>
          </a:p>
          <a:p>
            <a:pPr marL="800100" lvl="1" indent="-342900">
              <a:buFont typeface="Wingdings" panose="05000000000000000000" charset="0"/>
              <a:buChar char="Ø"/>
            </a:pPr>
            <a:r>
              <a:rPr lang="en-IN" altLang="en-US" sz="2000" b="1">
                <a:sym typeface="+mn-ea"/>
              </a:rPr>
              <a:t>Space Compelxity :</a:t>
            </a:r>
            <a:endParaRPr lang="en-IN" altLang="en-US" sz="2000" b="1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altLang="en-US" sz="20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O(b*m)</a:t>
            </a:r>
            <a:r>
              <a:rPr lang="en-IN" altLang="en-US" sz="2000">
                <a:sym typeface="+mn-ea"/>
              </a:rPr>
              <a:t>   (depth-first search, generate all actions at once)</a:t>
            </a:r>
            <a:endParaRPr lang="en-IN" altLang="en-US" sz="2000">
              <a:sym typeface="+mn-ea"/>
            </a:endParaRPr>
          </a:p>
          <a:p>
            <a:pPr lvl="2" indent="0">
              <a:buFont typeface="Arial" panose="020B0604020202020204" pitchFamily="34" charset="0"/>
              <a:buNone/>
            </a:pPr>
            <a:endParaRPr lang="en-IN" altLang="en-US" sz="2000"/>
          </a:p>
          <a:p>
            <a:pPr lvl="2" indent="0">
              <a:buFont typeface="Arial" panose="020B0604020202020204" pitchFamily="34" charset="0"/>
              <a:buNone/>
            </a:pPr>
            <a:r>
              <a:rPr lang="en-IN" altLang="en-US" sz="2000"/>
              <a:t>where b is branching factor,</a:t>
            </a:r>
            <a:endParaRPr lang="en-IN" altLang="en-US" sz="2000"/>
          </a:p>
          <a:p>
            <a:pPr lvl="2" indent="0">
              <a:buFont typeface="Arial" panose="020B0604020202020204" pitchFamily="34" charset="0"/>
              <a:buNone/>
            </a:pPr>
            <a:r>
              <a:rPr lang="en-IN" altLang="en-US" sz="2000"/>
              <a:t>m is depth of the game tree.</a:t>
            </a:r>
            <a:endParaRPr lang="en-IN" altLang="en-US" sz="2000"/>
          </a:p>
          <a:p>
            <a:endParaRPr lang="en-IN" altLang="en-US" sz="2000"/>
          </a:p>
        </p:txBody>
      </p:sp>
    </p:spTree>
    <p:custDataLst>
      <p:tags r:id="rId1"/>
    </p:custData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-矩形 2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776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PA-矩形 1"/>
          <p:cNvSpPr/>
          <p:nvPr>
            <p:custDataLst>
              <p:tags r:id="rId2"/>
            </p:custDataLst>
          </p:nvPr>
        </p:nvSpPr>
        <p:spPr>
          <a:xfrm>
            <a:off x="643093" y="1277119"/>
            <a:ext cx="4868877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A-矩形 10"/>
          <p:cNvSpPr/>
          <p:nvPr>
            <p:custDataLst>
              <p:tags r:id="rId3"/>
            </p:custDataLst>
          </p:nvPr>
        </p:nvSpPr>
        <p:spPr>
          <a:xfrm>
            <a:off x="1028699" y="2819665"/>
            <a:ext cx="1168401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PA-矩形 15"/>
          <p:cNvSpPr/>
          <p:nvPr>
            <p:custDataLst>
              <p:tags r:id="rId4"/>
            </p:custDataLst>
          </p:nvPr>
        </p:nvSpPr>
        <p:spPr>
          <a:xfrm>
            <a:off x="1028699" y="3391829"/>
            <a:ext cx="1168401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PA-矩形 2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451847" y="5054049"/>
            <a:ext cx="3410257" cy="889154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en-US" altLang="zh-CN" dirty="0">
              <a:solidFill>
                <a:schemeClr val="bg1">
                  <a:lumMod val="50000"/>
                  <a:alpha val="6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PA-矩形 23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578847" y="5181049"/>
            <a:ext cx="3410257" cy="889154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en-US" altLang="zh-CN" dirty="0">
              <a:solidFill>
                <a:schemeClr val="bg1">
                  <a:lumMod val="50000"/>
                  <a:alpha val="6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PA-矩形 23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705847" y="5308049"/>
            <a:ext cx="3410257" cy="889154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en-US" altLang="zh-CN" dirty="0">
              <a:solidFill>
                <a:schemeClr val="bg1">
                  <a:lumMod val="50000"/>
                  <a:alpha val="60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88595" y="146050"/>
            <a:ext cx="53181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3200" b="1" u="sng"/>
              <a:t>Completeness :</a:t>
            </a:r>
            <a:endParaRPr lang="en-IN" altLang="en-US" sz="3200" b="1" u="sng"/>
          </a:p>
        </p:txBody>
      </p:sp>
      <p:sp>
        <p:nvSpPr>
          <p:cNvPr id="5" name="Text Box 4"/>
          <p:cNvSpPr txBox="1"/>
          <p:nvPr/>
        </p:nvSpPr>
        <p:spPr>
          <a:xfrm>
            <a:off x="99060" y="1024255"/>
            <a:ext cx="119926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>
                <a:latin typeface="Times New Roman" panose="02020603050405020304" charset="0"/>
                <a:cs typeface="Times New Roman" panose="02020603050405020304" charset="0"/>
              </a:rPr>
              <a:t>  Min-Max algorithm is Complete.</a:t>
            </a:r>
            <a:endParaRPr lang="en-I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I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IN" altLang="en-US" sz="2000">
                <a:latin typeface="Times New Roman" panose="02020603050405020304" charset="0"/>
                <a:cs typeface="Times New Roman" panose="02020603050405020304" charset="0"/>
              </a:rPr>
              <a:t>  It will definitely </a:t>
            </a:r>
            <a:r>
              <a:rPr lang="en-IN" altLang="en-US" sz="2000" b="1" u="sng">
                <a:latin typeface="Times New Roman" panose="02020603050405020304" charset="0"/>
                <a:cs typeface="Times New Roman" panose="02020603050405020304" charset="0"/>
              </a:rPr>
              <a:t>Halt</a:t>
            </a:r>
            <a:r>
              <a:rPr lang="en-IN" altLang="en-US" sz="2000">
                <a:latin typeface="Times New Roman" panose="02020603050405020304" charset="0"/>
                <a:cs typeface="Times New Roman" panose="02020603050405020304" charset="0"/>
              </a:rPr>
              <a:t>, if the search tree is </a:t>
            </a:r>
            <a:r>
              <a:rPr lang="en-IN" altLang="en-US" sz="2000" b="1" u="sng">
                <a:latin typeface="Times New Roman" panose="02020603050405020304" charset="0"/>
                <a:cs typeface="Times New Roman" panose="02020603050405020304" charset="0"/>
                <a:sym typeface="+mn-ea"/>
              </a:rPr>
              <a:t>finite</a:t>
            </a:r>
            <a:r>
              <a:rPr lang="en-IN" altLang="en-US" sz="200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IN" alt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88595" y="2334260"/>
            <a:ext cx="53181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3200" b="1" u="sng"/>
              <a:t>Optimality :</a:t>
            </a:r>
            <a:endParaRPr lang="en-IN" altLang="en-US" sz="3200" b="1" u="sng"/>
          </a:p>
        </p:txBody>
      </p:sp>
      <p:sp>
        <p:nvSpPr>
          <p:cNvPr id="7" name="Text Box 6"/>
          <p:cNvSpPr txBox="1"/>
          <p:nvPr/>
        </p:nvSpPr>
        <p:spPr>
          <a:xfrm>
            <a:off x="199390" y="3160395"/>
            <a:ext cx="119926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>
                <a:latin typeface="Times New Roman" panose="02020603050405020304" charset="0"/>
                <a:cs typeface="Times New Roman" panose="02020603050405020304" charset="0"/>
              </a:rPr>
              <a:t>Min-Max algorithm is Optimal if both opponents are playing optimally.</a:t>
            </a:r>
            <a:endParaRPr lang="en-IN" alt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99390" y="3928110"/>
            <a:ext cx="53181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3200" b="1" u="sng"/>
              <a:t>Time Complexity:</a:t>
            </a:r>
            <a:endParaRPr lang="en-IN" altLang="en-US" sz="3200" b="1" u="sng"/>
          </a:p>
        </p:txBody>
      </p:sp>
      <p:sp>
        <p:nvSpPr>
          <p:cNvPr id="9" name="Text Box 8"/>
          <p:cNvSpPr txBox="1"/>
          <p:nvPr/>
        </p:nvSpPr>
        <p:spPr>
          <a:xfrm>
            <a:off x="248920" y="4685665"/>
            <a:ext cx="119926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>
                <a:latin typeface="Times New Roman" panose="02020603050405020304" charset="0"/>
                <a:cs typeface="Times New Roman" panose="02020603050405020304" charset="0"/>
              </a:rPr>
              <a:t>Chess–</a:t>
            </a:r>
            <a:endParaRPr lang="en-I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IN" altLang="en-US" sz="2000">
                <a:latin typeface="Times New Roman" panose="02020603050405020304" charset="0"/>
                <a:cs typeface="Times New Roman" panose="02020603050405020304" charset="0"/>
              </a:rPr>
              <a:t>	b ≈ 35 (approximate average branching factor)</a:t>
            </a:r>
            <a:endParaRPr lang="en-I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IN" altLang="en-US" sz="2000">
                <a:latin typeface="Times New Roman" panose="02020603050405020304" charset="0"/>
                <a:cs typeface="Times New Roman" panose="02020603050405020304" charset="0"/>
              </a:rPr>
              <a:t>	d ≈ 100 (depth of game tree for “typical” game)</a:t>
            </a:r>
            <a:endParaRPr lang="en-I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IN" altLang="en-US" sz="2000">
                <a:latin typeface="Times New Roman" panose="02020603050405020304" charset="0"/>
                <a:cs typeface="Times New Roman" panose="02020603050405020304" charset="0"/>
              </a:rPr>
              <a:t>	b</a:t>
            </a:r>
            <a:r>
              <a:rPr lang="en-IN" altLang="en-US" sz="2000" baseline="30000">
                <a:latin typeface="Times New Roman" panose="02020603050405020304" charset="0"/>
                <a:cs typeface="Times New Roman" panose="02020603050405020304" charset="0"/>
              </a:rPr>
              <a:t>d</a:t>
            </a:r>
            <a:r>
              <a:rPr lang="en-IN" altLang="en-US" sz="2000">
                <a:latin typeface="Times New Roman" panose="02020603050405020304" charset="0"/>
                <a:cs typeface="Times New Roman" panose="02020603050405020304" charset="0"/>
              </a:rPr>
              <a:t> ≈ 35</a:t>
            </a:r>
            <a:r>
              <a:rPr lang="en-IN" altLang="en-US" sz="2000" baseline="30000">
                <a:latin typeface="Times New Roman" panose="02020603050405020304" charset="0"/>
                <a:cs typeface="Times New Roman" panose="02020603050405020304" charset="0"/>
              </a:rPr>
              <a:t>100</a:t>
            </a:r>
            <a:r>
              <a:rPr lang="en-IN" altLang="en-US" sz="2000">
                <a:latin typeface="Times New Roman" panose="02020603050405020304" charset="0"/>
                <a:cs typeface="Times New Roman" panose="02020603050405020304" charset="0"/>
              </a:rPr>
              <a:t>≈ 10</a:t>
            </a:r>
            <a:r>
              <a:rPr lang="en-IN" altLang="en-US" sz="2000" baseline="30000">
                <a:latin typeface="Times New Roman" panose="02020603050405020304" charset="0"/>
                <a:cs typeface="Times New Roman" panose="02020603050405020304" charset="0"/>
              </a:rPr>
              <a:t>154</a:t>
            </a:r>
            <a:r>
              <a:rPr lang="en-IN" altLang="en-US" sz="2000">
                <a:latin typeface="Times New Roman" panose="02020603050405020304" charset="0"/>
                <a:cs typeface="Times New Roman" panose="02020603050405020304" charset="0"/>
              </a:rPr>
              <a:t> nodes!!</a:t>
            </a:r>
            <a:endParaRPr lang="en-I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IN" altLang="en-US" sz="2000">
                <a:latin typeface="Times New Roman" panose="02020603050405020304" charset="0"/>
                <a:cs typeface="Times New Roman" panose="02020603050405020304" charset="0"/>
              </a:rPr>
              <a:t>If we consider time for exploring 1 node to be 1us.</a:t>
            </a:r>
            <a:endParaRPr lang="en-I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IN" altLang="en-US" sz="2000">
                <a:latin typeface="Times New Roman" panose="02020603050405020304" charset="0"/>
                <a:cs typeface="Times New Roman" panose="02020603050405020304" charset="0"/>
              </a:rPr>
              <a:t>Mini-Max will take 10</a:t>
            </a:r>
            <a:r>
              <a:rPr lang="en-IN" altLang="en-US" sz="2000" baseline="30000">
                <a:latin typeface="Times New Roman" panose="02020603050405020304" charset="0"/>
                <a:cs typeface="Times New Roman" panose="02020603050405020304" charset="0"/>
              </a:rPr>
              <a:t>154</a:t>
            </a:r>
            <a:r>
              <a:rPr lang="en-IN" altLang="en-US" sz="2000">
                <a:latin typeface="Times New Roman" panose="02020603050405020304" charset="0"/>
                <a:cs typeface="Times New Roman" panose="02020603050405020304" charset="0"/>
              </a:rPr>
              <a:t>*10</a:t>
            </a:r>
            <a:r>
              <a:rPr lang="en-IN" altLang="en-US" sz="2000" baseline="30000">
                <a:latin typeface="Times New Roman" panose="02020603050405020304" charset="0"/>
                <a:cs typeface="Times New Roman" panose="02020603050405020304" charset="0"/>
              </a:rPr>
              <a:t>-6</a:t>
            </a:r>
            <a:r>
              <a:rPr lang="en-IN" altLang="en-US" sz="2000">
                <a:latin typeface="Times New Roman" panose="02020603050405020304" charset="0"/>
                <a:cs typeface="Times New Roman" panose="02020603050405020304" charset="0"/>
              </a:rPr>
              <a:t>/(3600*24*365) years = 10</a:t>
            </a:r>
            <a:r>
              <a:rPr lang="en-IN" altLang="en-US" sz="2000" baseline="30000">
                <a:latin typeface="Times New Roman" panose="02020603050405020304" charset="0"/>
                <a:cs typeface="Times New Roman" panose="02020603050405020304" charset="0"/>
              </a:rPr>
              <a:t>140</a:t>
            </a:r>
            <a:r>
              <a:rPr lang="en-IN" altLang="en-US" sz="2000">
                <a:latin typeface="Times New Roman" panose="02020603050405020304" charset="0"/>
                <a:cs typeface="Times New Roman" panose="02020603050405020304" charset="0"/>
              </a:rPr>
              <a:t> years</a:t>
            </a:r>
            <a:r>
              <a:rPr lang="en-IN" altLang="en-US" sz="2000" baseline="300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IN" altLang="en-US" sz="2000" baseline="30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8"/>
    </p:custData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Effect transition="out" filter="fade">
                                      <p:cBhvr>
                                        <p:cTn id="8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Effect transition="out" filter="fade">
                                      <p:cBhvr>
                                        <p:cTn id="13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Effect transition="out" filter="fade">
                                      <p:cBhvr>
                                        <p:cTn id="18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800" decel="100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2" grpId="0"/>
      <p:bldP spid="11" grpId="0"/>
      <p:bldP spid="16" grpId="0"/>
      <p:bldP spid="19" grpId="0"/>
      <p:bldP spid="20" grpId="0"/>
      <p:bldP spid="21" grpId="0"/>
      <p:bldP spid="4" grpId="0"/>
      <p:bldP spid="5" grpId="0"/>
      <p:bldP spid="6" grpId="0"/>
      <p:bldP spid="7" grpId="0"/>
      <p:bldP spid="8" grpId="0"/>
      <p:bldP spid="4" grpId="1"/>
      <p:bldP spid="5" grpId="1"/>
      <p:bldP spid="6" grpId="1"/>
      <p:bldP spid="7" grpId="1"/>
      <p:bldP spid="8" grpId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-矩形 2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776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Text Box 11"/>
          <p:cNvSpPr txBox="1"/>
          <p:nvPr/>
        </p:nvSpPr>
        <p:spPr>
          <a:xfrm>
            <a:off x="647065" y="594995"/>
            <a:ext cx="1141476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>
                <a:latin typeface="Times New Roman" panose="02020603050405020304" charset="0"/>
                <a:cs typeface="Times New Roman" panose="02020603050405020304" charset="0"/>
              </a:rPr>
              <a:t>Tic Tac Toe (3x3) :–</a:t>
            </a:r>
            <a:endParaRPr lang="en-I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IN" altLang="en-US" sz="2000">
                <a:latin typeface="Times New Roman" panose="02020603050405020304" charset="0"/>
                <a:cs typeface="Times New Roman" panose="02020603050405020304" charset="0"/>
              </a:rPr>
              <a:t>	b ≈ 5 legal actions per state on average, total of 9 actions in game.</a:t>
            </a:r>
            <a:endParaRPr lang="en-I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I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IN" altLang="en-US" sz="2000">
                <a:latin typeface="Times New Roman" panose="02020603050405020304" charset="0"/>
                <a:cs typeface="Times New Roman" panose="02020603050405020304" charset="0"/>
              </a:rPr>
              <a:t>	5</a:t>
            </a:r>
            <a:r>
              <a:rPr lang="en-IN" altLang="en-US" sz="2000" baseline="30000">
                <a:latin typeface="Times New Roman" panose="02020603050405020304" charset="0"/>
                <a:cs typeface="Times New Roman" panose="02020603050405020304" charset="0"/>
              </a:rPr>
              <a:t>9</a:t>
            </a:r>
            <a:r>
              <a:rPr lang="en-IN" altLang="en-US" sz="2000">
                <a:latin typeface="Times New Roman" panose="02020603050405020304" charset="0"/>
                <a:cs typeface="Times New Roman" panose="02020603050405020304" charset="0"/>
              </a:rPr>
              <a:t>= 1,953,125</a:t>
            </a:r>
            <a:endParaRPr lang="en-I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IN" altLang="en-US" sz="2000">
                <a:latin typeface="Times New Roman" panose="02020603050405020304" charset="0"/>
                <a:cs typeface="Times New Roman" panose="02020603050405020304" charset="0"/>
              </a:rPr>
              <a:t>	9! = 362,880 game states to check  (Computer goes first)</a:t>
            </a:r>
            <a:endParaRPr lang="en-I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IN" altLang="en-US" sz="2000">
                <a:latin typeface="Times New Roman" panose="02020603050405020304" charset="0"/>
                <a:cs typeface="Times New Roman" panose="02020603050405020304" charset="0"/>
              </a:rPr>
              <a:t>	8! = 40,320 game states to check (Computer goes second)</a:t>
            </a:r>
            <a:endParaRPr lang="en-I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I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IN" altLang="en-US" sz="2000">
                <a:latin typeface="Times New Roman" panose="02020603050405020304" charset="0"/>
                <a:cs typeface="Times New Roman" panose="02020603050405020304" charset="0"/>
              </a:rPr>
              <a:t>Imagine a 4x4 Tic Tac Toe !!!</a:t>
            </a:r>
            <a:endParaRPr lang="en-IN" alt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2"/>
    </p:custData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-矩形 2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776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Text Box 1"/>
          <p:cNvSpPr txBox="1"/>
          <p:nvPr/>
        </p:nvSpPr>
        <p:spPr>
          <a:xfrm>
            <a:off x="678180" y="534670"/>
            <a:ext cx="108350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3200" b="1"/>
              <a:t>Optimizations</a:t>
            </a:r>
            <a:endParaRPr lang="en-IN" altLang="en-US" sz="2800" b="1"/>
          </a:p>
        </p:txBody>
      </p:sp>
      <p:sp>
        <p:nvSpPr>
          <p:cNvPr id="4" name="Text Box 3"/>
          <p:cNvSpPr txBox="1"/>
          <p:nvPr/>
        </p:nvSpPr>
        <p:spPr>
          <a:xfrm>
            <a:off x="678180" y="1433195"/>
            <a:ext cx="105162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IN" altLang="en-US"/>
              <a:t>Alpha - Beta Pruning :</a:t>
            </a:r>
            <a:endParaRPr lang="en-I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altLang="en-US"/>
              <a:t>Delete some nodes because we are getting better results anyways...</a:t>
            </a:r>
            <a:endParaRPr lang="en-I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678180" y="2538095"/>
            <a:ext cx="105162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IN" altLang="en-US"/>
              <a:t>Using previously visited game states :</a:t>
            </a:r>
            <a:endParaRPr lang="en-IN" altLang="en-US"/>
          </a:p>
          <a:p>
            <a:pPr marL="742950" lvl="1" indent="-285750">
              <a:buSzPct val="150000"/>
              <a:buFont typeface="Arial" panose="020B0604020202020204" pitchFamily="34" charset="0"/>
              <a:buChar char="•"/>
            </a:pPr>
            <a:endParaRPr lang="en-IN" altLang="en-US"/>
          </a:p>
        </p:txBody>
      </p:sp>
      <p:graphicFrame>
        <p:nvGraphicFramePr>
          <p:cNvPr id="6" name="Table 5"/>
          <p:cNvGraphicFramePr/>
          <p:nvPr/>
        </p:nvGraphicFramePr>
        <p:xfrm>
          <a:off x="1828800" y="2857500"/>
          <a:ext cx="1251585" cy="1143000"/>
        </p:xfrm>
        <a:graphic>
          <a:graphicData uri="http://schemas.openxmlformats.org/drawingml/2006/table">
            <a:tbl>
              <a:tblPr bandRow="1">
                <a:tableStyleId>{1FECB4D8-DB02-4DC6-A0A2-4F2EBAE1DC90}</a:tableStyleId>
              </a:tblPr>
              <a:tblGrid>
                <a:gridCol w="417195"/>
                <a:gridCol w="417195"/>
                <a:gridCol w="41719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X</a:t>
                      </a:r>
                      <a:endParaRPr lang="en-I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Picture Placeholder 7"/>
          <p:cNvGraphicFramePr/>
          <p:nvPr>
            <p:ph type="pic" sz="quarter" idx="15"/>
          </p:nvPr>
        </p:nvGraphicFramePr>
        <p:xfrm>
          <a:off x="1828800" y="5333365"/>
          <a:ext cx="1249680" cy="1143000"/>
        </p:xfrm>
        <a:graphic>
          <a:graphicData uri="http://schemas.openxmlformats.org/drawingml/2006/table">
            <a:tbl>
              <a:tblPr bandRow="1">
                <a:tableStyleId>{1FECB4D8-DB02-4DC6-A0A2-4F2EBAE1DC90}</a:tableStyleId>
              </a:tblPr>
              <a:tblGrid>
                <a:gridCol w="416560"/>
                <a:gridCol w="416560"/>
                <a:gridCol w="41656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X</a:t>
                      </a:r>
                      <a:endParaRPr lang="en-I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O</a:t>
                      </a:r>
                      <a:endParaRPr lang="en-I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X</a:t>
                      </a:r>
                      <a:endParaRPr lang="en-I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Picture Placeholder 8"/>
          <p:cNvGraphicFramePr/>
          <p:nvPr>
            <p:ph type="pic" sz="quarter" idx="16"/>
          </p:nvPr>
        </p:nvGraphicFramePr>
        <p:xfrm>
          <a:off x="1826895" y="4095115"/>
          <a:ext cx="1251585" cy="1143000"/>
        </p:xfrm>
        <a:graphic>
          <a:graphicData uri="http://schemas.openxmlformats.org/drawingml/2006/table">
            <a:tbl>
              <a:tblPr bandRow="1">
                <a:tableStyleId>{1FECB4D8-DB02-4DC6-A0A2-4F2EBAE1DC90}</a:tableStyleId>
              </a:tblPr>
              <a:tblGrid>
                <a:gridCol w="417195"/>
                <a:gridCol w="417195"/>
                <a:gridCol w="41719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X</a:t>
                      </a:r>
                      <a:endParaRPr lang="en-I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O</a:t>
                      </a:r>
                      <a:endParaRPr lang="en-I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/>
          <p:nvPr/>
        </p:nvGraphicFramePr>
        <p:xfrm>
          <a:off x="3292475" y="2857500"/>
          <a:ext cx="1251585" cy="1143000"/>
        </p:xfrm>
        <a:graphic>
          <a:graphicData uri="http://schemas.openxmlformats.org/drawingml/2006/table">
            <a:tbl>
              <a:tblPr bandRow="1">
                <a:tableStyleId>{1FECB4D8-DB02-4DC6-A0A2-4F2EBAE1DC90}</a:tableStyleId>
              </a:tblPr>
              <a:tblGrid>
                <a:gridCol w="417195"/>
                <a:gridCol w="417195"/>
                <a:gridCol w="41719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I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X</a:t>
                      </a:r>
                      <a:endParaRPr lang="en-I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/>
          <p:nvPr/>
        </p:nvGraphicFramePr>
        <p:xfrm>
          <a:off x="3292475" y="5333365"/>
          <a:ext cx="1249680" cy="1143000"/>
        </p:xfrm>
        <a:graphic>
          <a:graphicData uri="http://schemas.openxmlformats.org/drawingml/2006/table">
            <a:tbl>
              <a:tblPr bandRow="1">
                <a:tableStyleId>{1FECB4D8-DB02-4DC6-A0A2-4F2EBAE1DC90}</a:tableStyleId>
              </a:tblPr>
              <a:tblGrid>
                <a:gridCol w="416560"/>
                <a:gridCol w="416560"/>
                <a:gridCol w="41656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X</a:t>
                      </a:r>
                      <a:endParaRPr lang="en-I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O</a:t>
                      </a:r>
                      <a:endParaRPr lang="en-I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X</a:t>
                      </a:r>
                      <a:endParaRPr lang="en-I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/>
          <p:nvPr/>
        </p:nvGraphicFramePr>
        <p:xfrm>
          <a:off x="3292475" y="4095115"/>
          <a:ext cx="1251585" cy="1143000"/>
        </p:xfrm>
        <a:graphic>
          <a:graphicData uri="http://schemas.openxmlformats.org/drawingml/2006/table">
            <a:tbl>
              <a:tblPr bandRow="1">
                <a:tableStyleId>{1FECB4D8-DB02-4DC6-A0A2-4F2EBAE1DC90}</a:tableStyleId>
              </a:tblPr>
              <a:tblGrid>
                <a:gridCol w="417195"/>
                <a:gridCol w="417195"/>
                <a:gridCol w="41719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I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O</a:t>
                      </a:r>
                      <a:endParaRPr lang="en-I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X</a:t>
                      </a:r>
                      <a:endParaRPr lang="en-I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5" name="Text Box 14"/>
          <p:cNvSpPr txBox="1"/>
          <p:nvPr/>
        </p:nvSpPr>
        <p:spPr>
          <a:xfrm>
            <a:off x="5247005" y="3059430"/>
            <a:ext cx="47491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Now we can see we can visit same state from two different sequence of moves.</a:t>
            </a:r>
            <a:endParaRPr lang="en-IN" altLang="en-US"/>
          </a:p>
          <a:p>
            <a:endParaRPr lang="en-IN" altLang="en-US"/>
          </a:p>
          <a:p>
            <a:r>
              <a:rPr lang="en-IN" altLang="en-US"/>
              <a:t>So, how about we store visited states ?</a:t>
            </a:r>
            <a:endParaRPr lang="en-IN" altLang="en-US"/>
          </a:p>
        </p:txBody>
      </p:sp>
      <p:sp>
        <p:nvSpPr>
          <p:cNvPr id="16" name="Text Box 15"/>
          <p:cNvSpPr txBox="1"/>
          <p:nvPr/>
        </p:nvSpPr>
        <p:spPr>
          <a:xfrm>
            <a:off x="5307330" y="4815205"/>
            <a:ext cx="52876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Number of possible states are :</a:t>
            </a:r>
            <a:endParaRPr lang="en-IN" altLang="en-US"/>
          </a:p>
          <a:p>
            <a:r>
              <a:rPr lang="en-IN" altLang="en-US"/>
              <a:t>arranging 2 possible symbols per cell.</a:t>
            </a:r>
            <a:endParaRPr lang="en-IN" altLang="en-US"/>
          </a:p>
          <a:p>
            <a:r>
              <a:rPr lang="en-IN" altLang="en-US"/>
              <a:t>i.e. 3</a:t>
            </a:r>
            <a:r>
              <a:rPr lang="en-IN" altLang="en-US" baseline="30000"/>
              <a:t>9</a:t>
            </a:r>
            <a:r>
              <a:rPr lang="en-IN" altLang="en-US"/>
              <a:t> = 19,683 states only !!</a:t>
            </a:r>
            <a:endParaRPr lang="en-IN" altLang="en-US"/>
          </a:p>
        </p:txBody>
      </p:sp>
    </p:spTree>
    <p:custDataLst>
      <p:tags r:id="rId2"/>
    </p:custData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5" grpId="0"/>
      <p:bldP spid="5" grpId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-矩形 2"/>
          <p:cNvSpPr/>
          <p:nvPr>
            <p:custDataLst>
              <p:tags r:id="rId1"/>
            </p:custDataLst>
          </p:nvPr>
        </p:nvSpPr>
        <p:spPr>
          <a:xfrm>
            <a:off x="0" y="-9525"/>
            <a:ext cx="12192000" cy="68776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Text Box 1"/>
          <p:cNvSpPr txBox="1"/>
          <p:nvPr/>
        </p:nvSpPr>
        <p:spPr>
          <a:xfrm>
            <a:off x="678180" y="534670"/>
            <a:ext cx="108350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3200" b="1"/>
              <a:t>Optimizations</a:t>
            </a:r>
            <a:endParaRPr lang="en-IN" altLang="en-US" sz="2800" b="1"/>
          </a:p>
        </p:txBody>
      </p:sp>
      <p:sp>
        <p:nvSpPr>
          <p:cNvPr id="5" name="Text Box 4"/>
          <p:cNvSpPr txBox="1"/>
          <p:nvPr/>
        </p:nvSpPr>
        <p:spPr>
          <a:xfrm>
            <a:off x="678180" y="1221105"/>
            <a:ext cx="105162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IN" altLang="en-US"/>
              <a:t>Using previously visited game states :</a:t>
            </a:r>
            <a:endParaRPr lang="en-IN" altLang="en-US"/>
          </a:p>
          <a:p>
            <a:pPr marL="742950" lvl="1" indent="-285750">
              <a:buSzPct val="150000"/>
              <a:buFont typeface="Arial" panose="020B0604020202020204" pitchFamily="34" charset="0"/>
              <a:buChar char="•"/>
            </a:pPr>
            <a:endParaRPr lang="en-IN" altLang="en-US"/>
          </a:p>
        </p:txBody>
      </p:sp>
      <p:sp>
        <p:nvSpPr>
          <p:cNvPr id="16" name="Text Box 15"/>
          <p:cNvSpPr txBox="1"/>
          <p:nvPr/>
        </p:nvSpPr>
        <p:spPr>
          <a:xfrm>
            <a:off x="678180" y="1866265"/>
            <a:ext cx="52876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Number of possible states are :</a:t>
            </a:r>
            <a:endParaRPr lang="en-IN" altLang="en-US"/>
          </a:p>
          <a:p>
            <a:r>
              <a:rPr lang="en-IN" altLang="en-US"/>
              <a:t>arranging 2 possible symbols per cell.</a:t>
            </a:r>
            <a:endParaRPr lang="en-IN" altLang="en-US"/>
          </a:p>
          <a:p>
            <a:r>
              <a:rPr lang="en-IN" altLang="en-US"/>
              <a:t>i.e. 3</a:t>
            </a:r>
            <a:r>
              <a:rPr lang="en-IN" altLang="en-US" baseline="30000"/>
              <a:t>9</a:t>
            </a:r>
            <a:r>
              <a:rPr lang="en-IN" altLang="en-US"/>
              <a:t> = 19,683 states only !!</a:t>
            </a:r>
            <a:endParaRPr lang="en-IN" altLang="en-US"/>
          </a:p>
        </p:txBody>
      </p:sp>
      <p:sp>
        <p:nvSpPr>
          <p:cNvPr id="12" name="Text Box 11"/>
          <p:cNvSpPr txBox="1"/>
          <p:nvPr/>
        </p:nvSpPr>
        <p:spPr>
          <a:xfrm>
            <a:off x="777240" y="3209290"/>
            <a:ext cx="99764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Can we reduce this number of stored data ?</a:t>
            </a:r>
            <a:endParaRPr lang="en-IN" altLang="en-US"/>
          </a:p>
          <a:p>
            <a:endParaRPr lang="en-IN" altLang="en-US"/>
          </a:p>
          <a:p>
            <a:r>
              <a:rPr lang="en-IN" altLang="en-US"/>
              <a:t>Is there any way of predicting the outputs before before reaching end game states ?</a:t>
            </a:r>
            <a:endParaRPr lang="en-IN" altLang="en-US"/>
          </a:p>
        </p:txBody>
      </p:sp>
    </p:spTree>
    <p:custDataLst>
      <p:tags r:id="rId2"/>
    </p:custData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2" grpId="0"/>
      <p:bldP spid="5" grpId="0"/>
      <p:bldP spid="16" grpId="0"/>
      <p:bldP spid="2" grpId="1"/>
      <p:bldP spid="5" grpId="1"/>
      <p:bldP spid="16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0" name="PA-矩形 2"/>
          <p:cNvSpPr/>
          <p:nvPr>
            <p:custDataLst>
              <p:tags r:id="rId1"/>
            </p:custDataLst>
          </p:nvPr>
        </p:nvSpPr>
        <p:spPr>
          <a:xfrm>
            <a:off x="0" y="-9525"/>
            <a:ext cx="12192000" cy="68776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Text Box 1"/>
          <p:cNvSpPr txBox="1"/>
          <p:nvPr/>
        </p:nvSpPr>
        <p:spPr>
          <a:xfrm>
            <a:off x="678180" y="534670"/>
            <a:ext cx="108350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3200" b="1"/>
              <a:t>Frozen states</a:t>
            </a:r>
            <a:endParaRPr lang="en-IN" altLang="en-US" sz="3200" b="1"/>
          </a:p>
        </p:txBody>
      </p:sp>
      <p:sp>
        <p:nvSpPr>
          <p:cNvPr id="5" name="Text Box 4"/>
          <p:cNvSpPr txBox="1"/>
          <p:nvPr/>
        </p:nvSpPr>
        <p:spPr>
          <a:xfrm>
            <a:off x="678180" y="1417955"/>
            <a:ext cx="10516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SzPct val="150000"/>
              <a:buFont typeface="Arial" panose="020B0604020202020204" pitchFamily="34" charset="0"/>
              <a:buNone/>
            </a:pPr>
            <a:r>
              <a:rPr lang="en-IN" altLang="en-US"/>
              <a:t>The notion of 'Frozen States' is derived from Chemistry.</a:t>
            </a:r>
            <a:endParaRPr lang="en-IN" altLang="en-US"/>
          </a:p>
        </p:txBody>
      </p:sp>
      <p:sp>
        <p:nvSpPr>
          <p:cNvPr id="16" name="Text Box 15"/>
          <p:cNvSpPr txBox="1"/>
          <p:nvPr/>
        </p:nvSpPr>
        <p:spPr>
          <a:xfrm>
            <a:off x="678180" y="2165350"/>
            <a:ext cx="413258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In chain compounds, if a chain can form only from the ends.</a:t>
            </a:r>
            <a:endParaRPr lang="en-IN" altLang="en-US"/>
          </a:p>
          <a:p>
            <a:endParaRPr lang="en-IN" altLang="en-US"/>
          </a:p>
          <a:p>
            <a:endParaRPr lang="en-IN" altLang="en-US"/>
          </a:p>
          <a:p>
            <a:r>
              <a:rPr lang="en-IN" altLang="en-US"/>
              <a:t>A chain can stop increasing in length if a it starts folding inside.</a:t>
            </a:r>
            <a:endParaRPr lang="en-IN" altLang="en-US"/>
          </a:p>
          <a:p>
            <a:endParaRPr lang="en-IN" altLang="en-US"/>
          </a:p>
          <a:p>
            <a:r>
              <a:rPr lang="en-IN" altLang="en-US"/>
              <a:t>Can we predict if a chain is going to get 'Frozen' and stop increasing its length.</a:t>
            </a:r>
            <a:endParaRPr lang="en-IN" altLang="en-US"/>
          </a:p>
        </p:txBody>
      </p:sp>
      <p:pic>
        <p:nvPicPr>
          <p:cNvPr id="3" name="Content Placeholder 2" descr="20191024_013603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059680" y="2046605"/>
            <a:ext cx="3274695" cy="4080510"/>
          </a:xfrm>
          <a:prstGeom prst="rect">
            <a:avLst/>
          </a:prstGeom>
        </p:spPr>
      </p:pic>
      <p:pic>
        <p:nvPicPr>
          <p:cNvPr id="8" name="Content Placeholder 7" descr="20191024_013459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34375" y="2046605"/>
            <a:ext cx="3275330" cy="407987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2" grpId="0"/>
      <p:bldP spid="2" grpId="1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3277235" y="121285"/>
            <a:ext cx="708215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IN" altLang="en-US" sz="4000" b="1"/>
              <a:t> About Mini-Max Algorithm  </a:t>
            </a:r>
            <a:endParaRPr lang="en-IN" altLang="en-US" sz="4000" b="1"/>
          </a:p>
        </p:txBody>
      </p:sp>
      <p:sp>
        <p:nvSpPr>
          <p:cNvPr id="6" name="Text Box 5"/>
          <p:cNvSpPr txBox="1"/>
          <p:nvPr/>
        </p:nvSpPr>
        <p:spPr>
          <a:xfrm>
            <a:off x="4878070" y="1612265"/>
            <a:ext cx="6225540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/>
              <a:t>The Mini-Max algorithm was proven by </a:t>
            </a:r>
            <a:r>
              <a:rPr lang="en-IN" altLang="en-US">
                <a:solidFill>
                  <a:schemeClr val="accent1">
                    <a:lumMod val="75000"/>
                  </a:schemeClr>
                </a:solidFill>
              </a:rPr>
              <a:t>John von  </a:t>
            </a:r>
            <a:endParaRPr lang="en-IN" altLang="en-US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IN" altLang="en-US">
                <a:solidFill>
                  <a:schemeClr val="accent1">
                    <a:lumMod val="75000"/>
                  </a:schemeClr>
                </a:solidFill>
              </a:rPr>
              <a:t>     Neumann</a:t>
            </a:r>
            <a:r>
              <a:rPr lang="en-IN" altLang="en-US"/>
              <a:t> in 1928.</a:t>
            </a:r>
            <a:endParaRPr lang="en-IN" altLang="en-US"/>
          </a:p>
          <a:p>
            <a:endParaRPr lang="en-I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/>
              <a:t>This is a </a:t>
            </a:r>
            <a:r>
              <a:rPr lang="en-IN" altLang="en-US" b="1">
                <a:solidFill>
                  <a:schemeClr val="accent1">
                    <a:lumMod val="75000"/>
                  </a:schemeClr>
                </a:solidFill>
              </a:rPr>
              <a:t>Backtracking</a:t>
            </a:r>
            <a:r>
              <a:rPr lang="en-IN" altLang="en-US"/>
              <a:t> algorithm to find the optimal move for a player.</a:t>
            </a:r>
            <a:endParaRPr lang="en-IN" altLang="en-US"/>
          </a:p>
          <a:p>
            <a:pPr marL="285750" indent="-285750">
              <a:buFont typeface="Wingdings" panose="05000000000000000000" charset="0"/>
              <a:buChar char="Ø"/>
            </a:pPr>
            <a:endParaRPr lang="en-I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/>
              <a:t>Two players involved:</a:t>
            </a:r>
            <a:endParaRPr lang="en-I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altLang="en-US" b="1">
                <a:solidFill>
                  <a:schemeClr val="accent1">
                    <a:lumMod val="75000"/>
                  </a:schemeClr>
                </a:solidFill>
              </a:rPr>
              <a:t>Maximizer</a:t>
            </a:r>
            <a:endParaRPr lang="en-IN" altLang="en-US" b="1">
              <a:solidFill>
                <a:schemeClr val="accent1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altLang="en-US" b="1">
                <a:solidFill>
                  <a:schemeClr val="accent1">
                    <a:lumMod val="75000"/>
                  </a:schemeClr>
                </a:solidFill>
              </a:rPr>
              <a:t>Minimizer</a:t>
            </a:r>
            <a:endParaRPr lang="en-IN" altLang="en-US"/>
          </a:p>
          <a:p>
            <a:pPr lvl="1" indent="0">
              <a:buFont typeface="Arial" panose="020B0604020202020204" pitchFamily="34" charset="0"/>
              <a:buNone/>
            </a:pPr>
            <a:endParaRPr lang="en-I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/>
              <a:t>If the optimal value is positive then player who take the first step wins the game, and vice versa.</a:t>
            </a:r>
            <a:endParaRPr lang="en-IN" altLang="en-US"/>
          </a:p>
          <a:p>
            <a:pPr marL="285750" indent="-285750">
              <a:buFont typeface="Wingdings" panose="05000000000000000000" charset="0"/>
              <a:buChar char="Ø"/>
            </a:pPr>
            <a:endParaRPr lang="en-I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/>
              <a:t>Application of Mini-Max algorithm can be seen in </a:t>
            </a:r>
            <a:endParaRPr lang="en-IN" altLang="en-US"/>
          </a:p>
          <a:p>
            <a:pPr indent="0">
              <a:buFont typeface="Wingdings" panose="05000000000000000000" charset="0"/>
              <a:buNone/>
            </a:pPr>
            <a:r>
              <a:rPr lang="en-IN" altLang="en-US"/>
              <a:t>     i) Tic-Tac-Toe   ii) Zero sum   iii) Chess </a:t>
            </a:r>
            <a:endParaRPr lang="en-IN" altLang="en-US"/>
          </a:p>
          <a:p>
            <a:pPr marL="285750" indent="-285750">
              <a:buFont typeface="Wingdings" panose="05000000000000000000" charset="0"/>
              <a:buChar char="Ø"/>
            </a:pPr>
            <a:endParaRPr lang="en-I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 b="1">
                <a:solidFill>
                  <a:schemeClr val="accent1">
                    <a:lumMod val="75000"/>
                  </a:schemeClr>
                </a:solidFill>
                <a:sym typeface="+mn-ea"/>
              </a:rPr>
              <a:t>Mini-Max algorithm performs DFS for the game-tree</a:t>
            </a:r>
            <a:r>
              <a:rPr lang="en-IN" altLang="en-US">
                <a:sym typeface="+mn-ea"/>
              </a:rPr>
              <a:t>.</a:t>
            </a:r>
            <a:endParaRPr lang="en-IN" altLang="en-US"/>
          </a:p>
        </p:txBody>
      </p:sp>
      <p:pic>
        <p:nvPicPr>
          <p:cNvPr id="8" name="Picture Placeholder 5" descr="3"/>
          <p:cNvPicPr>
            <a:picLocks noChangeAspect="1"/>
          </p:cNvPicPr>
          <p:nvPr>
            <p:ph type="pic" sz="quarter" idx="10"/>
          </p:nvPr>
        </p:nvPicPr>
        <p:blipFill>
          <a:blip r:embed="rId1"/>
          <a:srcRect l="43666" t="43318" r="43623" b="43562"/>
          <a:stretch>
            <a:fillRect/>
          </a:stretch>
        </p:blipFill>
        <p:spPr>
          <a:xfrm>
            <a:off x="369570" y="1602740"/>
            <a:ext cx="3773170" cy="452818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pic>
    </p:spTree>
  </p:cSld>
  <p:clrMapOvr>
    <a:masterClrMapping/>
  </p:clrMapOvr>
  <p:transition spd="slow"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0" name="PA-矩形 2"/>
          <p:cNvSpPr/>
          <p:nvPr>
            <p:custDataLst>
              <p:tags r:id="rId1"/>
            </p:custDataLst>
          </p:nvPr>
        </p:nvSpPr>
        <p:spPr>
          <a:xfrm>
            <a:off x="0" y="-9525"/>
            <a:ext cx="12192000" cy="68776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Text Box 1"/>
          <p:cNvSpPr txBox="1"/>
          <p:nvPr/>
        </p:nvSpPr>
        <p:spPr>
          <a:xfrm>
            <a:off x="678180" y="534670"/>
            <a:ext cx="108350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3200" b="1"/>
              <a:t>Frozen </a:t>
            </a:r>
            <a:r>
              <a:rPr lang="en-IN" altLang="en-US" sz="2800" b="1"/>
              <a:t>states</a:t>
            </a:r>
            <a:endParaRPr lang="en-IN" altLang="en-US" sz="2800" b="1"/>
          </a:p>
        </p:txBody>
      </p:sp>
      <p:sp>
        <p:nvSpPr>
          <p:cNvPr id="5" name="Text Box 4"/>
          <p:cNvSpPr txBox="1"/>
          <p:nvPr/>
        </p:nvSpPr>
        <p:spPr>
          <a:xfrm>
            <a:off x="678180" y="1350645"/>
            <a:ext cx="10516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SzPct val="150000"/>
              <a:buFont typeface="Arial" panose="020B0604020202020204" pitchFamily="34" charset="0"/>
              <a:buNone/>
            </a:pPr>
            <a:r>
              <a:rPr lang="en-IN" altLang="en-US"/>
              <a:t>In Tic Tac Toe : </a:t>
            </a:r>
            <a:endParaRPr lang="en-IN" altLang="en-US"/>
          </a:p>
        </p:txBody>
      </p:sp>
      <p:sp>
        <p:nvSpPr>
          <p:cNvPr id="16" name="Text Box 15"/>
          <p:cNvSpPr txBox="1"/>
          <p:nvPr/>
        </p:nvSpPr>
        <p:spPr>
          <a:xfrm>
            <a:off x="777240" y="1856105"/>
            <a:ext cx="39319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We can detect how a game is going to end without even playing it.</a:t>
            </a:r>
            <a:endParaRPr lang="en-IN" altLang="en-US"/>
          </a:p>
        </p:txBody>
      </p:sp>
      <p:graphicFrame>
        <p:nvGraphicFramePr>
          <p:cNvPr id="7" name="Table 6"/>
          <p:cNvGraphicFramePr/>
          <p:nvPr/>
        </p:nvGraphicFramePr>
        <p:xfrm>
          <a:off x="1828800" y="2857500"/>
          <a:ext cx="1419225" cy="1143000"/>
        </p:xfrm>
        <a:graphic>
          <a:graphicData uri="http://schemas.openxmlformats.org/drawingml/2006/table">
            <a:tbl>
              <a:tblPr bandRow="1">
                <a:tableStyleId>{1FECB4D8-DB02-4DC6-A0A2-4F2EBAE1DC90}</a:tableStyleId>
              </a:tblPr>
              <a:tblGrid>
                <a:gridCol w="473075"/>
                <a:gridCol w="473075"/>
                <a:gridCol w="47307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X</a:t>
                      </a:r>
                      <a:endParaRPr lang="en-I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I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O</a:t>
                      </a:r>
                      <a:endParaRPr lang="en-I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O</a:t>
                      </a:r>
                      <a:endParaRPr lang="en-I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O</a:t>
                      </a:r>
                      <a:endParaRPr lang="en-I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X</a:t>
                      </a:r>
                      <a:endParaRPr lang="en-I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X</a:t>
                      </a:r>
                      <a:endParaRPr lang="en-I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X</a:t>
                      </a:r>
                      <a:endParaRPr lang="en-I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Content Placeholder 10"/>
          <p:cNvGraphicFramePr/>
          <p:nvPr>
            <p:ph idx="1"/>
          </p:nvPr>
        </p:nvGraphicFramePr>
        <p:xfrm>
          <a:off x="4233545" y="2857500"/>
          <a:ext cx="1421130" cy="1143000"/>
        </p:xfrm>
        <a:graphic>
          <a:graphicData uri="http://schemas.openxmlformats.org/drawingml/2006/table">
            <a:tbl>
              <a:tblPr bandRow="1">
                <a:tableStyleId>{1FECB4D8-DB02-4DC6-A0A2-4F2EBAE1DC90}</a:tableStyleId>
              </a:tblPr>
              <a:tblGrid>
                <a:gridCol w="473710"/>
                <a:gridCol w="473710"/>
                <a:gridCol w="47371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O</a:t>
                      </a:r>
                      <a:endParaRPr lang="en-I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I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X</a:t>
                      </a:r>
                      <a:endParaRPr lang="en-I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I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X</a:t>
                      </a:r>
                      <a:endParaRPr lang="en-I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I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O</a:t>
                      </a:r>
                      <a:endParaRPr lang="en-I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O</a:t>
                      </a:r>
                      <a:endParaRPr lang="en-I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3" name="Text Box 12"/>
          <p:cNvSpPr txBox="1"/>
          <p:nvPr/>
        </p:nvSpPr>
        <p:spPr>
          <a:xfrm>
            <a:off x="6374765" y="3268980"/>
            <a:ext cx="51384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If both the players always play best move we can detect result of game much earlier.</a:t>
            </a:r>
            <a:endParaRPr lang="en-IN" altLang="en-US"/>
          </a:p>
        </p:txBody>
      </p:sp>
      <p:graphicFrame>
        <p:nvGraphicFramePr>
          <p:cNvPr id="14" name="Table 13"/>
          <p:cNvGraphicFramePr/>
          <p:nvPr/>
        </p:nvGraphicFramePr>
        <p:xfrm>
          <a:off x="7054215" y="4441190"/>
          <a:ext cx="1421130" cy="1143000"/>
        </p:xfrm>
        <a:graphic>
          <a:graphicData uri="http://schemas.openxmlformats.org/drawingml/2006/table">
            <a:tbl>
              <a:tblPr bandRow="1">
                <a:tableStyleId>{1FECB4D8-DB02-4DC6-A0A2-4F2EBAE1DC90}</a:tableStyleId>
              </a:tblPr>
              <a:tblGrid>
                <a:gridCol w="473710"/>
                <a:gridCol w="473710"/>
                <a:gridCol w="47371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X</a:t>
                      </a:r>
                      <a:endParaRPr lang="en-I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I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O</a:t>
                      </a:r>
                      <a:endParaRPr lang="en-I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O</a:t>
                      </a:r>
                      <a:endParaRPr lang="en-I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X</a:t>
                      </a:r>
                      <a:endParaRPr lang="en-I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X</a:t>
                      </a:r>
                      <a:endParaRPr lang="en-I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I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O</a:t>
                      </a:r>
                      <a:endParaRPr lang="en-I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9" name="Table 18"/>
          <p:cNvGraphicFramePr/>
          <p:nvPr/>
        </p:nvGraphicFramePr>
        <p:xfrm>
          <a:off x="8917305" y="4441190"/>
          <a:ext cx="1421130" cy="1143000"/>
        </p:xfrm>
        <a:graphic>
          <a:graphicData uri="http://schemas.openxmlformats.org/drawingml/2006/table">
            <a:tbl>
              <a:tblPr bandRow="1">
                <a:tableStyleId>{1FECB4D8-DB02-4DC6-A0A2-4F2EBAE1DC90}</a:tableStyleId>
              </a:tblPr>
              <a:tblGrid>
                <a:gridCol w="473710"/>
                <a:gridCol w="473710"/>
                <a:gridCol w="47371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X</a:t>
                      </a:r>
                      <a:endParaRPr lang="en-I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I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O</a:t>
                      </a:r>
                      <a:endParaRPr lang="en-I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I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X</a:t>
                      </a:r>
                      <a:endParaRPr lang="en-I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I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I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O</a:t>
                      </a:r>
                      <a:endParaRPr lang="en-I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2" grpId="0"/>
      <p:bldP spid="2" grpId="1"/>
      <p:bldP spid="5" grpId="0"/>
      <p:bldP spid="5" grpId="1"/>
      <p:bldP spid="16" grpId="0"/>
      <p:bldP spid="16" grpId="1"/>
      <p:bldP spid="13" grpId="0"/>
      <p:bldP spid="13" grpId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5" name="PA-文本框 4"/>
          <p:cNvSpPr txBox="1"/>
          <p:nvPr>
            <p:custDataLst>
              <p:tags r:id="rId1"/>
            </p:custDataLst>
          </p:nvPr>
        </p:nvSpPr>
        <p:spPr>
          <a:xfrm>
            <a:off x="3465211" y="3484569"/>
            <a:ext cx="5068571" cy="706755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p>
            <a:pPr algn="ctr"/>
            <a:r>
              <a:rPr lang="en-IN" altLang="zh-CN" sz="4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  <a:endParaRPr lang="en-IN" altLang="zh-CN" sz="4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PA-文本框 4"/>
          <p:cNvSpPr txBox="1"/>
          <p:nvPr>
            <p:custDataLst>
              <p:tags r:id="rId2"/>
            </p:custDataLst>
          </p:nvPr>
        </p:nvSpPr>
        <p:spPr>
          <a:xfrm>
            <a:off x="3465211" y="946474"/>
            <a:ext cx="5068571" cy="768350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p>
            <a:pPr algn="ctr"/>
            <a:r>
              <a:rPr lang="en-US" altLang="zh-CN" sz="4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Mini-Max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A-PicturePlaceholder 6"/>
          <p:cNvPicPr>
            <a:picLocks noGrp="1" noChangeAspect="1"/>
          </p:cNvPicPr>
          <p:nvPr>
            <p:ph idx="1"/>
            <p:custDataLst>
              <p:tags r:id="rId3"/>
            </p:custDataLst>
          </p:nvPr>
        </p:nvPicPr>
        <p:blipFill>
          <a:blip r:embed="rId4" cstate="print">
            <a:grayscl/>
          </a:blip>
          <a:srcRect/>
          <a:stretch>
            <a:fillRect/>
          </a:stretch>
        </p:blipFill>
        <p:spPr>
          <a:xfrm>
            <a:off x="5322570" y="1826895"/>
            <a:ext cx="1546225" cy="1546225"/>
          </a:xfrm>
          <a:custGeom>
            <a:avLst/>
            <a:gdLst>
              <a:gd name="connsiteX0" fmla="*/ 772149 w 1544298"/>
              <a:gd name="connsiteY0" fmla="*/ 0 h 1544298"/>
              <a:gd name="connsiteX1" fmla="*/ 1544298 w 1544298"/>
              <a:gd name="connsiteY1" fmla="*/ 772149 h 1544298"/>
              <a:gd name="connsiteX2" fmla="*/ 772149 w 1544298"/>
              <a:gd name="connsiteY2" fmla="*/ 1544298 h 1544298"/>
              <a:gd name="connsiteX3" fmla="*/ 0 w 1544298"/>
              <a:gd name="connsiteY3" fmla="*/ 772149 h 1544298"/>
              <a:gd name="connsiteX4" fmla="*/ 772149 w 1544298"/>
              <a:gd name="connsiteY4" fmla="*/ 0 h 1544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298" h="1544298">
                <a:moveTo>
                  <a:pt x="772149" y="0"/>
                </a:moveTo>
                <a:cubicBezTo>
                  <a:pt x="1198595" y="0"/>
                  <a:pt x="1544298" y="345703"/>
                  <a:pt x="1544298" y="772149"/>
                </a:cubicBezTo>
                <a:cubicBezTo>
                  <a:pt x="1544298" y="1198595"/>
                  <a:pt x="1198595" y="1544298"/>
                  <a:pt x="772149" y="1544298"/>
                </a:cubicBezTo>
                <a:cubicBezTo>
                  <a:pt x="345703" y="1544298"/>
                  <a:pt x="0" y="1198595"/>
                  <a:pt x="0" y="772149"/>
                </a:cubicBezTo>
                <a:cubicBezTo>
                  <a:pt x="0" y="345703"/>
                  <a:pt x="345703" y="0"/>
                  <a:pt x="772149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</p:pic>
    </p:spTree>
    <p:custDataLst>
      <p:tags r:id="rId5"/>
    </p:custData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9-Figure2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7150" y="2165985"/>
            <a:ext cx="4421505" cy="211772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405765" y="1452245"/>
            <a:ext cx="11344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b="1"/>
              <a:t>Question</a:t>
            </a:r>
            <a:r>
              <a:rPr lang="en-IN" altLang="en-US"/>
              <a:t>: Given a game search tree apply mini-max algorithm and find out the values of a,b,c,.......,t.</a:t>
            </a:r>
            <a:endParaRPr lang="en-IN" altLang="en-US"/>
          </a:p>
        </p:txBody>
      </p:sp>
      <p:sp>
        <p:nvSpPr>
          <p:cNvPr id="2" name="Text Box 1"/>
          <p:cNvSpPr txBox="1"/>
          <p:nvPr/>
        </p:nvSpPr>
        <p:spPr>
          <a:xfrm>
            <a:off x="368300" y="4787265"/>
            <a:ext cx="109562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Question</a:t>
            </a:r>
            <a:r>
              <a:rPr lang="en-US"/>
              <a:t>: What happens if min plays not optimal?Can we implement minimax algorithm in this case?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Quesion</a:t>
            </a:r>
            <a:r>
              <a:rPr lang="en-US"/>
              <a:t>: Can Mini-Max algorithm perform BFS for the game search tree?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2733040" y="295910"/>
            <a:ext cx="5596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3600" b="1" u="sng"/>
              <a:t>Questions</a:t>
            </a:r>
            <a:endParaRPr lang="en-IN" altLang="en-US" sz="3600" b="1" u="sng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0" name="PA-矩形 2"/>
          <p:cNvSpPr/>
          <p:nvPr>
            <p:custDataLst>
              <p:tags r:id="rId1"/>
            </p:custDataLst>
          </p:nvPr>
        </p:nvSpPr>
        <p:spPr>
          <a:xfrm>
            <a:off x="0" y="-9525"/>
            <a:ext cx="12192000" cy="68776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1382395" y="196215"/>
            <a:ext cx="89096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3600" b="1" u="sng"/>
              <a:t>Bibliography</a:t>
            </a:r>
            <a:endParaRPr lang="en-IN" altLang="en-US" sz="3600" b="1" u="sng"/>
          </a:p>
        </p:txBody>
      </p:sp>
      <p:sp>
        <p:nvSpPr>
          <p:cNvPr id="15" name="Text Box 14"/>
          <p:cNvSpPr txBox="1"/>
          <p:nvPr/>
        </p:nvSpPr>
        <p:spPr>
          <a:xfrm>
            <a:off x="1096645" y="1243330"/>
            <a:ext cx="10415905" cy="28613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>
                <a:ln/>
                <a:solidFill>
                  <a:schemeClr val="accent4"/>
                </a:solidFill>
              </a:rPr>
              <a:t>Thanks to Sebastian Lague for providing amazing youtube channel.</a:t>
            </a:r>
            <a:endParaRPr lang="en-IN" altLang="en-US">
              <a:ln/>
              <a:solidFill>
                <a:schemeClr val="accent4"/>
              </a:solidFill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IN" altLang="en-US">
              <a:ln/>
              <a:solidFill>
                <a:schemeClr val="accent4"/>
              </a:solidFill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>
                <a:ln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also like to thank John Von Neumann for his legendary work in the field of Applied Mathematics and </a:t>
            </a:r>
            <a:r>
              <a:rPr lang="en-IN" altLang="en-US">
                <a:ln/>
                <a:solidFill>
                  <a:schemeClr val="accent4"/>
                </a:solidFill>
                <a:effectLst/>
              </a:rPr>
              <a:t>Physics</a:t>
            </a:r>
            <a:r>
              <a:rPr lang="en-IN" altLang="en-US">
                <a:ln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IN" altLang="en-US">
              <a:ln/>
              <a:solidFill>
                <a:schemeClr val="accent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IN" altLang="en-US">
              <a:ln/>
              <a:solidFill>
                <a:schemeClr val="accent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>
                <a:ln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We would like to thank Clint sir for giving us this opportunity.</a:t>
            </a:r>
            <a:endParaRPr lang="en-IN" altLang="en-US">
              <a:ln/>
              <a:solidFill>
                <a:schemeClr val="accent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IN" altLang="en-US">
              <a:ln/>
              <a:solidFill>
                <a:schemeClr val="accent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IN" altLang="en-US">
              <a:ln/>
              <a:solidFill>
                <a:schemeClr val="accent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IN" altLang="en-US">
              <a:ln/>
              <a:solidFill>
                <a:schemeClr val="accent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IN" altLang="en-US">
              <a:ln/>
              <a:solidFill>
                <a:schemeClr val="accent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977265" y="4004945"/>
            <a:ext cx="890968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2800"/>
              <a:t>You can find the link of Mini-Max implementation of Tic-Tac-Toe </a:t>
            </a:r>
            <a:r>
              <a:rPr lang="en-IN" altLang="en-US" sz="2800">
                <a:hlinkClick r:id="rId2" tooltip="" action="ppaction://hlinkfile"/>
              </a:rPr>
              <a:t>here</a:t>
            </a:r>
            <a:endParaRPr lang="en-IN" altLang="en-US" sz="2800">
              <a:hlinkClick r:id="rId2" tooltip="" action="ppaction://hlinkfile"/>
            </a:endParaRPr>
          </a:p>
        </p:txBody>
      </p:sp>
    </p:spTree>
    <p:custDataLst>
      <p:tags r:id="rId3"/>
    </p:custData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A-PicturePlaceholder 25"/>
          <p:cNvPicPr>
            <a:picLocks noGrp="1" noChangeAspect="1"/>
          </p:cNvPicPr>
          <p:nvPr>
            <p:ph type="pic" sz="quarter" idx="10"/>
            <p:custDataLst>
              <p:tags r:id="rId1"/>
            </p:custDataLst>
          </p:nvPr>
        </p:nvPicPr>
        <p:blipFill>
          <a:blip r:embed="rId2" cstate="print">
            <a:grayscl/>
          </a:blip>
          <a:srcRect/>
          <a:stretch>
            <a:fillRect/>
          </a:stretch>
        </p:blipFill>
        <p:spPr/>
      </p:pic>
      <p:sp>
        <p:nvSpPr>
          <p:cNvPr id="10" name="PA-矩形 9"/>
          <p:cNvSpPr/>
          <p:nvPr>
            <p:custDataLst>
              <p:tags r:id="rId3"/>
            </p:custDataLst>
          </p:nvPr>
        </p:nvSpPr>
        <p:spPr>
          <a:xfrm>
            <a:off x="2227943" y="2195286"/>
            <a:ext cx="7736114" cy="24674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A-矩形 10"/>
          <p:cNvSpPr/>
          <p:nvPr>
            <p:custDataLst>
              <p:tags r:id="rId4"/>
            </p:custDataLst>
          </p:nvPr>
        </p:nvSpPr>
        <p:spPr>
          <a:xfrm>
            <a:off x="4542972" y="2124075"/>
            <a:ext cx="3106057" cy="712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A-矩形 11"/>
          <p:cNvSpPr/>
          <p:nvPr>
            <p:custDataLst>
              <p:tags r:id="rId5"/>
            </p:custDataLst>
          </p:nvPr>
        </p:nvSpPr>
        <p:spPr>
          <a:xfrm>
            <a:off x="4903819" y="3106470"/>
            <a:ext cx="2385060" cy="645160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en-US" altLang="zh-CN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PA-文本框 12"/>
          <p:cNvSpPr txBox="1"/>
          <p:nvPr>
            <p:custDataLst>
              <p:tags r:id="rId6"/>
            </p:custDataLst>
          </p:nvPr>
        </p:nvSpPr>
        <p:spPr>
          <a:xfrm>
            <a:off x="2344317" y="5146584"/>
            <a:ext cx="218440" cy="58356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ctr"/>
            <a:endParaRPr lang="zh-CN" altLang="en-US" sz="3200" b="1" dirty="0">
              <a:solidFill>
                <a:schemeClr val="accent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7"/>
    </p:custData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800" decel="100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/>
          <p:nvPr/>
        </p:nvGraphicFramePr>
        <p:xfrm>
          <a:off x="4466590" y="2022475"/>
          <a:ext cx="88392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60"/>
                <a:gridCol w="44196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760278" y="26035"/>
            <a:ext cx="385318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IN" altLang="en-US" sz="4000" b="1" i="1" u="sng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2X2 Tic Tac toe</a:t>
            </a:r>
            <a:endParaRPr lang="en-IN" altLang="en-US" sz="4000" b="1" i="1" u="sng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1" name="Table 10"/>
          <p:cNvGraphicFramePr/>
          <p:nvPr/>
        </p:nvGraphicFramePr>
        <p:xfrm>
          <a:off x="2095500" y="3227070"/>
          <a:ext cx="894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/>
          <p:nvPr/>
        </p:nvGraphicFramePr>
        <p:xfrm>
          <a:off x="4473575" y="3246755"/>
          <a:ext cx="88392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60"/>
                <a:gridCol w="44196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/>
          <p:nvPr/>
        </p:nvGraphicFramePr>
        <p:xfrm>
          <a:off x="6998335" y="3227070"/>
          <a:ext cx="87503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515"/>
                <a:gridCol w="43751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/>
          <p:nvPr/>
        </p:nvGraphicFramePr>
        <p:xfrm>
          <a:off x="1477645" y="4422775"/>
          <a:ext cx="894080" cy="73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/>
          <p:nvPr/>
        </p:nvGraphicFramePr>
        <p:xfrm>
          <a:off x="2540635" y="4424680"/>
          <a:ext cx="875030" cy="733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515"/>
                <a:gridCol w="43751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Table 17"/>
          <p:cNvGraphicFramePr/>
          <p:nvPr/>
        </p:nvGraphicFramePr>
        <p:xfrm>
          <a:off x="3714750" y="4424680"/>
          <a:ext cx="866140" cy="73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070"/>
                <a:gridCol w="433070"/>
              </a:tblGrid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" name="Table 21"/>
          <p:cNvGraphicFramePr/>
          <p:nvPr/>
        </p:nvGraphicFramePr>
        <p:xfrm>
          <a:off x="3716020" y="5604510"/>
          <a:ext cx="86487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435"/>
                <a:gridCol w="43243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/>
          <p:nvPr/>
        </p:nvGraphicFramePr>
        <p:xfrm>
          <a:off x="5017135" y="5604510"/>
          <a:ext cx="894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7" name="Table 26"/>
          <p:cNvGraphicFramePr/>
          <p:nvPr/>
        </p:nvGraphicFramePr>
        <p:xfrm>
          <a:off x="1462405" y="5604510"/>
          <a:ext cx="92456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280"/>
                <a:gridCol w="46228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8" name="Table 27"/>
          <p:cNvGraphicFramePr/>
          <p:nvPr/>
        </p:nvGraphicFramePr>
        <p:xfrm>
          <a:off x="2540635" y="5604510"/>
          <a:ext cx="894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9" name="Straight Arrow Connector 28"/>
          <p:cNvCxnSpPr/>
          <p:nvPr/>
        </p:nvCxnSpPr>
        <p:spPr>
          <a:xfrm>
            <a:off x="4915535" y="2790825"/>
            <a:ext cx="0" cy="3994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134360" y="2753995"/>
            <a:ext cx="992505" cy="47307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911215" y="2731135"/>
            <a:ext cx="965200" cy="4959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4271645" y="4070350"/>
            <a:ext cx="309245" cy="2673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036445" y="4070350"/>
            <a:ext cx="257810" cy="2279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661920" y="4091940"/>
            <a:ext cx="202565" cy="22606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126865" y="5226050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017135" y="4250055"/>
            <a:ext cx="351790" cy="11156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Table 49"/>
          <p:cNvGraphicFramePr/>
          <p:nvPr/>
        </p:nvGraphicFramePr>
        <p:xfrm>
          <a:off x="6337300" y="4424045"/>
          <a:ext cx="866140" cy="73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070"/>
                <a:gridCol w="433070"/>
              </a:tblGrid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1" name="Table 50"/>
          <p:cNvGraphicFramePr/>
          <p:nvPr/>
        </p:nvGraphicFramePr>
        <p:xfrm>
          <a:off x="6338570" y="5603875"/>
          <a:ext cx="86487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435"/>
                <a:gridCol w="43243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2" name="Table 51"/>
          <p:cNvGraphicFramePr/>
          <p:nvPr/>
        </p:nvGraphicFramePr>
        <p:xfrm>
          <a:off x="7639685" y="5603875"/>
          <a:ext cx="894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3" name="Straight Arrow Connector 52"/>
          <p:cNvCxnSpPr/>
          <p:nvPr/>
        </p:nvCxnSpPr>
        <p:spPr>
          <a:xfrm flipH="1">
            <a:off x="6894195" y="4069715"/>
            <a:ext cx="309245" cy="2673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6749415" y="5225415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7639685" y="4249420"/>
            <a:ext cx="351790" cy="11156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2987040" y="5286375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1923415" y="5280025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4606290" y="4781550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60" name="Table 59"/>
          <p:cNvGraphicFramePr/>
          <p:nvPr/>
        </p:nvGraphicFramePr>
        <p:xfrm>
          <a:off x="6329045" y="872490"/>
          <a:ext cx="88392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60"/>
                <a:gridCol w="44196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1" name="Straight Arrow Connector 60"/>
          <p:cNvCxnSpPr/>
          <p:nvPr/>
        </p:nvCxnSpPr>
        <p:spPr>
          <a:xfrm flipH="1">
            <a:off x="5509895" y="1687830"/>
            <a:ext cx="730250" cy="3943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7077075" y="1687830"/>
            <a:ext cx="1248410" cy="788670"/>
          </a:xfrm>
          <a:prstGeom prst="straightConnector1">
            <a:avLst/>
          </a:prstGeom>
          <a:ln>
            <a:prstDash val="sysDash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7477125" y="1588135"/>
            <a:ext cx="1955800" cy="778510"/>
          </a:xfrm>
          <a:prstGeom prst="straightConnector1">
            <a:avLst/>
          </a:prstGeom>
          <a:ln>
            <a:prstDash val="sysDash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7546975" y="1358900"/>
            <a:ext cx="3100070" cy="937895"/>
          </a:xfrm>
          <a:prstGeom prst="straightConnector1">
            <a:avLst/>
          </a:prstGeom>
          <a:ln>
            <a:prstDash val="sysDash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3911600" y="633603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166360" y="6335395"/>
            <a:ext cx="596265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+1</a:t>
            </a:r>
            <a:endParaRPr lang="en-IN" altLang="en-US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7788910" y="6382385"/>
            <a:ext cx="596265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+1</a:t>
            </a:r>
            <a:endParaRPr lang="en-IN" altLang="en-US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534150" y="636714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753995" y="639762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1649730" y="638048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61926" y="1588135"/>
            <a:ext cx="676275" cy="3987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Max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90183" y="2608580"/>
            <a:ext cx="619760" cy="3987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61926" y="4023995"/>
            <a:ext cx="676275" cy="3987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Max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90183" y="5166360"/>
            <a:ext cx="619760" cy="3987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Right Arrow 42"/>
          <p:cNvSpPr/>
          <p:nvPr/>
        </p:nvSpPr>
        <p:spPr>
          <a:xfrm>
            <a:off x="4893310" y="1540510"/>
            <a:ext cx="598805" cy="34925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4" name="Right Arrow 43"/>
          <p:cNvSpPr/>
          <p:nvPr/>
        </p:nvSpPr>
        <p:spPr>
          <a:xfrm>
            <a:off x="2567940" y="2639060"/>
            <a:ext cx="598805" cy="34925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5" name="Right Arrow 44"/>
          <p:cNvSpPr/>
          <p:nvPr/>
        </p:nvSpPr>
        <p:spPr>
          <a:xfrm>
            <a:off x="1104265" y="3959225"/>
            <a:ext cx="598805" cy="34925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>
            <a:off x="946150" y="5215890"/>
            <a:ext cx="598805" cy="34925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76" name="Picture Placeholder 75" descr="Am-I-different-Cover-LR-01"/>
          <p:cNvPicPr>
            <a:picLocks noChangeAspect="1"/>
          </p:cNvPicPr>
          <p:nvPr>
            <p:ph type="pic" sz="quarter" idx="10"/>
          </p:nvPr>
        </p:nvPicPr>
        <p:blipFill>
          <a:blip r:embed="rId1"/>
          <a:srcRect r="2810" b="10854"/>
          <a:stretch>
            <a:fillRect/>
          </a:stretch>
        </p:blipFill>
        <p:spPr>
          <a:xfrm>
            <a:off x="1931035" y="156845"/>
            <a:ext cx="1784985" cy="1651000"/>
          </a:xfrm>
          <a:prstGeom prst="rect">
            <a:avLst/>
          </a:prstGeom>
        </p:spPr>
      </p:pic>
      <p:sp>
        <p:nvSpPr>
          <p:cNvPr id="79" name="Cloud Callout 78"/>
          <p:cNvSpPr/>
          <p:nvPr/>
        </p:nvSpPr>
        <p:spPr>
          <a:xfrm>
            <a:off x="8467090" y="2654935"/>
            <a:ext cx="3258185" cy="2572385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0" name="Text Box 79"/>
          <p:cNvSpPr txBox="1"/>
          <p:nvPr/>
        </p:nvSpPr>
        <p:spPr>
          <a:xfrm>
            <a:off x="9062085" y="3342005"/>
            <a:ext cx="2374900" cy="1229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IN" altLang="en-US">
                <a:solidFill>
                  <a:schemeClr val="bg1"/>
                </a:solidFill>
              </a:rPr>
              <a:t>The first player to get 2 same signs </a:t>
            </a:r>
            <a:r>
              <a:rPr lang="en-IN" altLang="en-US" sz="2000" b="1" u="sng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horizontally</a:t>
            </a:r>
            <a:r>
              <a:rPr lang="en-IN" altLang="en-US">
                <a:solidFill>
                  <a:schemeClr val="bg1"/>
                </a:solidFill>
              </a:rPr>
              <a:t> is the winner.</a:t>
            </a:r>
            <a:endParaRPr lang="en-IN" altLang="en-US">
              <a:solidFill>
                <a:schemeClr val="bg1"/>
              </a:solidFill>
            </a:endParaRPr>
          </a:p>
        </p:txBody>
      </p:sp>
    </p:spTree>
    <p:custDataLst>
      <p:tags r:id="rId2"/>
    </p:custData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79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/>
          <p:nvPr/>
        </p:nvGraphicFramePr>
        <p:xfrm>
          <a:off x="4466590" y="2022475"/>
          <a:ext cx="88392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60"/>
                <a:gridCol w="44196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231958" y="16510"/>
            <a:ext cx="447421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IN" altLang="en-US" sz="4000" b="1" i="1" u="sng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Running Example</a:t>
            </a:r>
            <a:endParaRPr lang="en-IN" altLang="en-US" sz="4000" b="1" i="1" u="sng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1" name="Table 10"/>
          <p:cNvGraphicFramePr/>
          <p:nvPr/>
        </p:nvGraphicFramePr>
        <p:xfrm>
          <a:off x="2095500" y="3227070"/>
          <a:ext cx="894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/>
          <p:nvPr/>
        </p:nvGraphicFramePr>
        <p:xfrm>
          <a:off x="4473575" y="3246755"/>
          <a:ext cx="88392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60"/>
                <a:gridCol w="44196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/>
          <p:nvPr/>
        </p:nvGraphicFramePr>
        <p:xfrm>
          <a:off x="6998335" y="3227070"/>
          <a:ext cx="87503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515"/>
                <a:gridCol w="43751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/>
          <p:nvPr/>
        </p:nvGraphicFramePr>
        <p:xfrm>
          <a:off x="1477645" y="4422775"/>
          <a:ext cx="894080" cy="73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/>
          <p:nvPr/>
        </p:nvGraphicFramePr>
        <p:xfrm>
          <a:off x="2540635" y="4424680"/>
          <a:ext cx="875030" cy="733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515"/>
                <a:gridCol w="43751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Table 17"/>
          <p:cNvGraphicFramePr/>
          <p:nvPr/>
        </p:nvGraphicFramePr>
        <p:xfrm>
          <a:off x="3714750" y="4424680"/>
          <a:ext cx="866140" cy="73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070"/>
                <a:gridCol w="433070"/>
              </a:tblGrid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" name="Table 21"/>
          <p:cNvGraphicFramePr/>
          <p:nvPr/>
        </p:nvGraphicFramePr>
        <p:xfrm>
          <a:off x="3716020" y="5604510"/>
          <a:ext cx="86487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435"/>
                <a:gridCol w="43243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/>
          <p:nvPr/>
        </p:nvGraphicFramePr>
        <p:xfrm>
          <a:off x="5017135" y="5604510"/>
          <a:ext cx="894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7" name="Table 26"/>
          <p:cNvGraphicFramePr/>
          <p:nvPr/>
        </p:nvGraphicFramePr>
        <p:xfrm>
          <a:off x="1462405" y="5604510"/>
          <a:ext cx="92456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280"/>
                <a:gridCol w="46228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8" name="Table 27"/>
          <p:cNvGraphicFramePr/>
          <p:nvPr/>
        </p:nvGraphicFramePr>
        <p:xfrm>
          <a:off x="2540635" y="5604510"/>
          <a:ext cx="894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9" name="Straight Arrow Connector 28"/>
          <p:cNvCxnSpPr/>
          <p:nvPr/>
        </p:nvCxnSpPr>
        <p:spPr>
          <a:xfrm>
            <a:off x="4915535" y="2790825"/>
            <a:ext cx="0" cy="3994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134360" y="2753995"/>
            <a:ext cx="992505" cy="47307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911215" y="2731135"/>
            <a:ext cx="965200" cy="4959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4271645" y="4070350"/>
            <a:ext cx="309245" cy="2673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036445" y="4070350"/>
            <a:ext cx="257810" cy="2279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661920" y="4091940"/>
            <a:ext cx="202565" cy="22606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126865" y="5226050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017135" y="4250055"/>
            <a:ext cx="351790" cy="11156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Table 49"/>
          <p:cNvGraphicFramePr/>
          <p:nvPr/>
        </p:nvGraphicFramePr>
        <p:xfrm>
          <a:off x="6337300" y="4424045"/>
          <a:ext cx="866140" cy="73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070"/>
                <a:gridCol w="433070"/>
              </a:tblGrid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76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1" name="Table 50"/>
          <p:cNvGraphicFramePr/>
          <p:nvPr/>
        </p:nvGraphicFramePr>
        <p:xfrm>
          <a:off x="6338570" y="5603875"/>
          <a:ext cx="86487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435"/>
                <a:gridCol w="43243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2" name="Table 51"/>
          <p:cNvGraphicFramePr/>
          <p:nvPr/>
        </p:nvGraphicFramePr>
        <p:xfrm>
          <a:off x="7639685" y="5603875"/>
          <a:ext cx="8940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040"/>
                <a:gridCol w="44704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X</a:t>
                      </a:r>
                      <a:endParaRPr lang="en-I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O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3" name="Straight Arrow Connector 52"/>
          <p:cNvCxnSpPr/>
          <p:nvPr/>
        </p:nvCxnSpPr>
        <p:spPr>
          <a:xfrm flipH="1">
            <a:off x="6894195" y="4069715"/>
            <a:ext cx="309245" cy="2673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6749415" y="5225415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7639685" y="4249420"/>
            <a:ext cx="351790" cy="11156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2987040" y="5286375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1923415" y="5280025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4606290" y="4781550"/>
            <a:ext cx="7620" cy="2787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60" name="Table 59"/>
          <p:cNvGraphicFramePr/>
          <p:nvPr/>
        </p:nvGraphicFramePr>
        <p:xfrm>
          <a:off x="6329045" y="872490"/>
          <a:ext cx="88392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60"/>
                <a:gridCol w="44196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1" name="Straight Arrow Connector 60"/>
          <p:cNvCxnSpPr/>
          <p:nvPr/>
        </p:nvCxnSpPr>
        <p:spPr>
          <a:xfrm flipH="1">
            <a:off x="5509895" y="1687830"/>
            <a:ext cx="730250" cy="3943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7077075" y="1687830"/>
            <a:ext cx="1248410" cy="788670"/>
          </a:xfrm>
          <a:prstGeom prst="straightConnector1">
            <a:avLst/>
          </a:prstGeom>
          <a:ln>
            <a:prstDash val="sysDash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7477125" y="1588135"/>
            <a:ext cx="1955800" cy="778510"/>
          </a:xfrm>
          <a:prstGeom prst="straightConnector1">
            <a:avLst/>
          </a:prstGeom>
          <a:ln>
            <a:prstDash val="sysDash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7546975" y="1358900"/>
            <a:ext cx="3100070" cy="937895"/>
          </a:xfrm>
          <a:prstGeom prst="straightConnector1">
            <a:avLst/>
          </a:prstGeom>
          <a:ln>
            <a:prstDash val="sysDash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3911600" y="633603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166360" y="6335395"/>
            <a:ext cx="596265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+1</a:t>
            </a:r>
            <a:endParaRPr lang="en-IN" altLang="en-US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7788910" y="6382385"/>
            <a:ext cx="596265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+1</a:t>
            </a:r>
            <a:endParaRPr lang="en-IN" altLang="en-US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534150" y="636714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753995" y="639762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1649730" y="6380480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49070" y="5226685"/>
            <a:ext cx="4743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IN" altLang="en-US" sz="2000" b="1" i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IN" altLang="en-US" sz="2000" b="1" i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61926" y="1588135"/>
            <a:ext cx="676275" cy="3987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Max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90183" y="2608580"/>
            <a:ext cx="619760" cy="3987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61926" y="4023995"/>
            <a:ext cx="676275" cy="3987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Max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90183" y="5166360"/>
            <a:ext cx="619760" cy="3987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algn="ctr"/>
            <a:r>
              <a:rPr lang="en-IN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</a:t>
            </a:r>
            <a:endParaRPr lang="en-IN" altLang="en-US" sz="2000" b="1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Right Arrow 42"/>
          <p:cNvSpPr/>
          <p:nvPr/>
        </p:nvSpPr>
        <p:spPr>
          <a:xfrm>
            <a:off x="4893310" y="1540510"/>
            <a:ext cx="598805" cy="34925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4" name="Right Arrow 43"/>
          <p:cNvSpPr/>
          <p:nvPr/>
        </p:nvSpPr>
        <p:spPr>
          <a:xfrm>
            <a:off x="2567940" y="2639060"/>
            <a:ext cx="598805" cy="34925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5" name="Right Arrow 44"/>
          <p:cNvSpPr/>
          <p:nvPr/>
        </p:nvSpPr>
        <p:spPr>
          <a:xfrm>
            <a:off x="1104265" y="3959225"/>
            <a:ext cx="598805" cy="34925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>
            <a:off x="946150" y="5215890"/>
            <a:ext cx="598805" cy="34925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  <p:custDataLst>
      <p:tags r:id="rId1"/>
    </p:custData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5.2.8"/>
  <p:tag name="WHOLESPTYPE" val="Shape_Other"/>
</p:tagLst>
</file>

<file path=ppt/tags/tag10.xml><?xml version="1.0" encoding="utf-8"?>
<p:tagLst xmlns:p="http://schemas.openxmlformats.org/presentationml/2006/main">
  <p:tag name="PA" val="v5.2.8"/>
  <p:tag name="WHOLESPTYPE" val="Shape_Other"/>
</p:tagLst>
</file>

<file path=ppt/tags/tag100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101.xml><?xml version="1.0" encoding="utf-8"?>
<p:tagLst xmlns:p="http://schemas.openxmlformats.org/presentationml/2006/main">
  <p:tag name="PA" val="v5.2.8"/>
  <p:tag name="WHOLESPTYPE" val="Shape_Title"/>
</p:tagLst>
</file>

<file path=ppt/tags/tag102.xml><?xml version="1.0" encoding="utf-8"?>
<p:tagLst xmlns:p="http://schemas.openxmlformats.org/presentationml/2006/main">
  <p:tag name="PA" val="v5.2.8"/>
  <p:tag name="WHOLESPTYPE" val="Shape_Title"/>
</p:tagLst>
</file>

<file path=ppt/tags/tag103.xml><?xml version="1.0" encoding="utf-8"?>
<p:tagLst xmlns:p="http://schemas.openxmlformats.org/presentationml/2006/main">
  <p:tag name="PA" val="v5.2.8"/>
  <p:tag name="WHOLESPTYPE" val="Shape_Other"/>
</p:tagLst>
</file>

<file path=ppt/tags/tag104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105.xml><?xml version="1.0" encoding="utf-8"?>
<p:tagLst xmlns:p="http://schemas.openxmlformats.org/presentationml/2006/main">
  <p:tag name="PA" val="v5.2.8"/>
  <p:tag name="WHOLESPTYPE" val="Shape_Other"/>
</p:tagLst>
</file>

<file path=ppt/tags/tag106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107.xml><?xml version="1.0" encoding="utf-8"?>
<p:tagLst xmlns:p="http://schemas.openxmlformats.org/presentationml/2006/main">
  <p:tag name="PA" val="v5.2.8"/>
  <p:tag name="WHOLESPTYPE" val="Shape_Other"/>
</p:tagLst>
</file>

<file path=ppt/tags/tag108.xml><?xml version="1.0" encoding="utf-8"?>
<p:tagLst xmlns:p="http://schemas.openxmlformats.org/presentationml/2006/main">
  <p:tag name="PA" val="v5.2.8"/>
  <p:tag name="WHOLESPTYPE" val="Shape_Other"/>
</p:tagLst>
</file>

<file path=ppt/tags/tag109.xml><?xml version="1.0" encoding="utf-8"?>
<p:tagLst xmlns:p="http://schemas.openxmlformats.org/presentationml/2006/main">
  <p:tag name="PA" val="v5.2.8"/>
  <p:tag name="WHOLESPTYPE" val="Shape_Other"/>
</p:tagLst>
</file>

<file path=ppt/tags/tag11.xml><?xml version="1.0" encoding="utf-8"?>
<p:tagLst xmlns:p="http://schemas.openxmlformats.org/presentationml/2006/main">
  <p:tag name="SCANEADDTIONSP" val="true"/>
  <p:tag name="SCENESHAPETYPE" val="SceneShape"/>
  <p:tag name="SCENESHAPESUBTYPE" val="ScenePicShape"/>
  <p:tag name="SCENESHAPENAME" val="幻影图形"/>
  <p:tag name="LOOPID" val="637044136195186863"/>
  <p:tag name="RESOURCEID" val="637044136195226871"/>
  <p:tag name="SCENEID" val="Unkown"/>
  <p:tag name="SCENELINKIDS" val="6|19|20|21"/>
  <p:tag name="ANIMSTRING" val="97dc195e9db14a91331b8d825796bfd8"/>
</p:tagLst>
</file>

<file path=ppt/tags/tag110.xml><?xml version="1.0" encoding="utf-8"?>
<p:tagLst xmlns:p="http://schemas.openxmlformats.org/presentationml/2006/main">
  <p:tag name="PA" val="v5.2.8"/>
  <p:tag name="WHOLESPTYPE" val="Shape_Title"/>
  <p:tag name="SHADOWSRC" val="true"/>
  <p:tag name="SCENESHAPETYPE" val="SceneShape"/>
  <p:tag name="SCENESHAPESUBTYPE" val="ScenePicShape"/>
  <p:tag name="SCENESHAPENAME" val="幻影图形"/>
  <p:tag name="LOOPID" val="637044136228994481"/>
  <p:tag name="SCANEADDTIONSP" val="false"/>
  <p:tag name="RESOURCEID" val="637044136229034497"/>
  <p:tag name="SCENEID" val="Unkown"/>
  <p:tag name="SCENELINKIDS" val="12|14|16|23"/>
  <p:tag name="ANIMSTRING" val="97dc195e9db14a91331b8d825796bfd8"/>
</p:tagLst>
</file>

<file path=ppt/tags/tag111.xml><?xml version="1.0" encoding="utf-8"?>
<p:tagLst xmlns:p="http://schemas.openxmlformats.org/presentationml/2006/main">
  <p:tag name="PA" val="v5.2.8"/>
  <p:tag name="WHOLESPTYPE" val="Shape_SubTitle"/>
</p:tagLst>
</file>

<file path=ppt/tags/tag112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12.xml><?xml version="1.0" encoding="utf-8"?>
<p:tagLst xmlns:p="http://schemas.openxmlformats.org/presentationml/2006/main">
  <p:tag name="SCANEADDTIONSP" val="true"/>
  <p:tag name="SCENESHAPETYPE" val="SceneShape"/>
  <p:tag name="SCENESHAPESUBTYPE" val="ScenePicShape"/>
  <p:tag name="SCENESHAPENAME" val="幻影图形"/>
  <p:tag name="LOOPID" val="637044136195186863"/>
  <p:tag name="RESOURCEID" val="637044136195226871"/>
  <p:tag name="SCENEID" val="Unkown"/>
  <p:tag name="SCENELINKIDS" val="6|19|20|21"/>
  <p:tag name="ANIMSTRING" val="97dc195e9db14a91331b8d825796bfd8"/>
</p:tagLst>
</file>

<file path=ppt/tags/tag13.xml><?xml version="1.0" encoding="utf-8"?>
<p:tagLst xmlns:p="http://schemas.openxmlformats.org/presentationml/2006/main">
  <p:tag name="SCANEADDTIONSP" val="true"/>
  <p:tag name="SCENESHAPETYPE" val="SceneShape"/>
  <p:tag name="SCENESHAPESUBTYPE" val="ScenePicShape"/>
  <p:tag name="SCENESHAPENAME" val="幻影图形"/>
  <p:tag name="LOOPID" val="637044136195186863"/>
  <p:tag name="RESOURCEID" val="637044136195226871"/>
  <p:tag name="SCENEID" val="Unkown"/>
  <p:tag name="SCENELINKIDS" val="6|19|20|21"/>
  <p:tag name="ANIMSTRING" val="97dc195e9db14a91331b8d825796bfd8"/>
</p:tagLst>
</file>

<file path=ppt/tags/tag14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15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16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17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18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19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2.xml><?xml version="1.0" encoding="utf-8"?>
<p:tagLst xmlns:p="http://schemas.openxmlformats.org/presentationml/2006/main">
  <p:tag name="PA" val="v5.2.8"/>
  <p:tag name="WHOLESPTYPE" val="Shape_Other"/>
</p:tagLst>
</file>

<file path=ppt/tags/tag20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21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22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23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24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25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26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27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28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29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3.xml><?xml version="1.0" encoding="utf-8"?>
<p:tagLst xmlns:p="http://schemas.openxmlformats.org/presentationml/2006/main">
  <p:tag name="PA" val="v5.2.8"/>
  <p:tag name="WHOLESPTYPE" val="Shape_Title"/>
  <p:tag name="SHADOWSRC" val="true"/>
  <p:tag name="SCENESHAPETYPE" val="SceneShape"/>
  <p:tag name="SCENESHAPESUBTYPE" val="ScenePicShape"/>
  <p:tag name="SCENESHAPENAME" val="幻影图形"/>
  <p:tag name="LOOPID" val="637044136228994481"/>
  <p:tag name="SCANEADDTIONSP" val="false"/>
  <p:tag name="RESOURCEID" val="637044136229034497"/>
  <p:tag name="SCENEID" val="Unkown"/>
  <p:tag name="SCENELINKIDS" val="12|14|16|23"/>
  <p:tag name="ANIMSTRING" val="97dc195e9db14a91331b8d825796bfd8"/>
</p:tagLst>
</file>

<file path=ppt/tags/tag30.xml><?xml version="1.0" encoding="utf-8"?>
<p:tagLst xmlns:p="http://schemas.openxmlformats.org/presentationml/2006/main">
  <p:tag name="PA" val="v5.2.8"/>
  <p:tag name="WHOLESPTYPE" val="Shape_Title"/>
</p:tagLst>
</file>

<file path=ppt/tags/tag31.xml><?xml version="1.0" encoding="utf-8"?>
<p:tagLst xmlns:p="http://schemas.openxmlformats.org/presentationml/2006/main">
  <p:tag name="PA" val="v5.2.8"/>
  <p:tag name="WHOLESPTYPE" val="Shape_Title"/>
</p:tagLst>
</file>

<file path=ppt/tags/tag32.xml><?xml version="1.0" encoding="utf-8"?>
<p:tagLst xmlns:p="http://schemas.openxmlformats.org/presentationml/2006/main">
  <p:tag name="PA" val="v5.2.8"/>
  <p:tag name="WHOLESPTYPE" val="Shape_Other"/>
</p:tagLst>
</file>

<file path=ppt/tags/tag33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34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35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36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37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38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39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4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40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41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42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43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44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45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46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47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48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49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5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50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51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52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53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54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55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56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57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58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59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6.xml><?xml version="1.0" encoding="utf-8"?>
<p:tagLst xmlns:p="http://schemas.openxmlformats.org/presentationml/2006/main">
  <p:tag name="PA" val="v5.2.8"/>
  <p:tag name="WHOLESPTYPE" val="Shape_Title"/>
</p:tagLst>
</file>

<file path=ppt/tags/tag60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61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62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63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64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65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66.xml><?xml version="1.0" encoding="utf-8"?>
<p:tagLst xmlns:p="http://schemas.openxmlformats.org/presentationml/2006/main">
  <p:tag name="PA" val="v5.2.8"/>
  <p:tag name="WHOLESPTYPE" val="Shape_Title"/>
</p:tagLst>
</file>

<file path=ppt/tags/tag67.xml><?xml version="1.0" encoding="utf-8"?>
<p:tagLst xmlns:p="http://schemas.openxmlformats.org/presentationml/2006/main">
  <p:tag name="PA" val="v5.2.8"/>
  <p:tag name="WHOLESPTYPE" val="Shape_Title"/>
</p:tagLst>
</file>

<file path=ppt/tags/tag68.xml><?xml version="1.0" encoding="utf-8"?>
<p:tagLst xmlns:p="http://schemas.openxmlformats.org/presentationml/2006/main">
  <p:tag name="PA" val="v5.2.8"/>
  <p:tag name="WHOLESPTYPE" val="Shape_Other"/>
</p:tagLst>
</file>

<file path=ppt/tags/tag69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7.xml><?xml version="1.0" encoding="utf-8"?>
<p:tagLst xmlns:p="http://schemas.openxmlformats.org/presentationml/2006/main">
  <p:tag name="PA" val="v5.2.8"/>
  <p:tag name="WHOLESPTYPE" val="Shape_Title"/>
</p:tagLst>
</file>

<file path=ppt/tags/tag70.xml><?xml version="1.0" encoding="utf-8"?>
<p:tagLst xmlns:p="http://schemas.openxmlformats.org/presentationml/2006/main">
  <p:tag name="PA" val="v5.2.8"/>
  <p:tag name="WHOLESPTYPE" val="Shape_Other"/>
</p:tagLst>
</file>

<file path=ppt/tags/tag71.xml><?xml version="1.0" encoding="utf-8"?>
<p:tagLst xmlns:p="http://schemas.openxmlformats.org/presentationml/2006/main">
  <p:tag name="PA" val="v5.2.8"/>
  <p:tag name="WHOLESPTYPE" val="Shape_SubTitle"/>
</p:tagLst>
</file>

<file path=ppt/tags/tag72.xml><?xml version="1.0" encoding="utf-8"?>
<p:tagLst xmlns:p="http://schemas.openxmlformats.org/presentationml/2006/main">
  <p:tag name="PA" val="v5.2.8"/>
  <p:tag name="WHOLESPTYPE" val="Shape_SubTitle"/>
</p:tagLst>
</file>

<file path=ppt/tags/tag73.xml><?xml version="1.0" encoding="utf-8"?>
<p:tagLst xmlns:p="http://schemas.openxmlformats.org/presentationml/2006/main">
  <p:tag name="PA" val="v5.2.8"/>
  <p:tag name="WHOLESPTYPE" val="Shape_SubTitle"/>
</p:tagLst>
</file>

<file path=ppt/tags/tag74.xml><?xml version="1.0" encoding="utf-8"?>
<p:tagLst xmlns:p="http://schemas.openxmlformats.org/presentationml/2006/main">
  <p:tag name="SCANEADDTIONSP" val="true"/>
  <p:tag name="SCENESHAPETYPE" val="SceneShape"/>
  <p:tag name="SCENESHAPESUBTYPE" val="ScenePicShape"/>
  <p:tag name="SCENESHAPENAME" val="幻影图形"/>
  <p:tag name="LOOPID" val="637044136195186863"/>
  <p:tag name="RESOURCEID" val="637044136195226871"/>
  <p:tag name="SCENEID" val="Unkown"/>
  <p:tag name="SCENELINKIDS" val="6|19|20|21"/>
  <p:tag name="ANIMSTRING" val="97dc195e9db14a91331b8d825796bfd8"/>
</p:tagLst>
</file>

<file path=ppt/tags/tag75.xml><?xml version="1.0" encoding="utf-8"?>
<p:tagLst xmlns:p="http://schemas.openxmlformats.org/presentationml/2006/main">
  <p:tag name="SCANEADDTIONSP" val="true"/>
  <p:tag name="SCENESHAPETYPE" val="SceneShape"/>
  <p:tag name="SCENESHAPESUBTYPE" val="ScenePicShape"/>
  <p:tag name="SCENESHAPENAME" val="幻影图形"/>
  <p:tag name="LOOPID" val="637044136195186863"/>
  <p:tag name="RESOURCEID" val="637044136195226871"/>
  <p:tag name="SCENEID" val="Unkown"/>
  <p:tag name="SCENELINKIDS" val="6|19|20|21"/>
  <p:tag name="ANIMSTRING" val="97dc195e9db14a91331b8d825796bfd8"/>
</p:tagLst>
</file>

<file path=ppt/tags/tag76.xml><?xml version="1.0" encoding="utf-8"?>
<p:tagLst xmlns:p="http://schemas.openxmlformats.org/presentationml/2006/main">
  <p:tag name="SCANEADDTIONSP" val="true"/>
  <p:tag name="SCENESHAPETYPE" val="SceneShape"/>
  <p:tag name="SCENESHAPESUBTYPE" val="ScenePicShape"/>
  <p:tag name="SCENESHAPENAME" val="幻影图形"/>
  <p:tag name="LOOPID" val="637044136195186863"/>
  <p:tag name="RESOURCEID" val="637044136195226871"/>
  <p:tag name="SCENEID" val="Unkown"/>
  <p:tag name="SCENELINKIDS" val="6|19|20|21"/>
  <p:tag name="ANIMSTRING" val="97dc195e9db14a91331b8d825796bfd8"/>
</p:tagLst>
</file>

<file path=ppt/tags/tag77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78.xml><?xml version="1.0" encoding="utf-8"?>
<p:tagLst xmlns:p="http://schemas.openxmlformats.org/presentationml/2006/main">
  <p:tag name="PA" val="v5.2.8"/>
  <p:tag name="WHOLESPTYPE" val="Shape_Title"/>
</p:tagLst>
</file>

<file path=ppt/tags/tag79.xml><?xml version="1.0" encoding="utf-8"?>
<p:tagLst xmlns:p="http://schemas.openxmlformats.org/presentationml/2006/main">
  <p:tag name="PA" val="v5.2.8"/>
  <p:tag name="WHOLESPTYPE" val="Shape_Title"/>
</p:tagLst>
</file>

<file path=ppt/tags/tag8.xml><?xml version="1.0" encoding="utf-8"?>
<p:tagLst xmlns:p="http://schemas.openxmlformats.org/presentationml/2006/main">
  <p:tag name="PA" val="v5.2.8"/>
  <p:tag name="WHOLESPTYPE" val="Shape_Other"/>
</p:tagLst>
</file>

<file path=ppt/tags/tag80.xml><?xml version="1.0" encoding="utf-8"?>
<p:tagLst xmlns:p="http://schemas.openxmlformats.org/presentationml/2006/main">
  <p:tag name="PA" val="v5.2.8"/>
  <p:tag name="WHOLESPTYPE" val="Shape_Other"/>
</p:tagLst>
</file>

<file path=ppt/tags/tag81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82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83.xml><?xml version="1.0" encoding="utf-8"?>
<p:tagLst xmlns:p="http://schemas.openxmlformats.org/presentationml/2006/main">
  <p:tag name="PA" val="v5.2.8"/>
  <p:tag name="WHOLESPTYPE" val="Shape_Other"/>
</p:tagLst>
</file>

<file path=ppt/tags/tag84.xml><?xml version="1.0" encoding="utf-8"?>
<p:tagLst xmlns:p="http://schemas.openxmlformats.org/presentationml/2006/main">
  <p:tag name="PA" val="v5.2.8"/>
  <p:tag name="WHOLESPTYPE" val="Shape_SubTitle"/>
</p:tagLst>
</file>

<file path=ppt/tags/tag85.xml><?xml version="1.0" encoding="utf-8"?>
<p:tagLst xmlns:p="http://schemas.openxmlformats.org/presentationml/2006/main">
  <p:tag name="PA" val="v5.2.8"/>
  <p:tag name="WHOLESPTYPE" val="Shape_SubTitle"/>
</p:tagLst>
</file>

<file path=ppt/tags/tag86.xml><?xml version="1.0" encoding="utf-8"?>
<p:tagLst xmlns:p="http://schemas.openxmlformats.org/presentationml/2006/main">
  <p:tag name="PA" val="v5.2.8"/>
  <p:tag name="WHOLESPTYPE" val="Shape_SubTitle"/>
</p:tagLst>
</file>

<file path=ppt/tags/tag87.xml><?xml version="1.0" encoding="utf-8"?>
<p:tagLst xmlns:p="http://schemas.openxmlformats.org/presentationml/2006/main">
  <p:tag name="SCANEADDTIONSP" val="true"/>
  <p:tag name="SCENESHAPETYPE" val="SceneShape"/>
  <p:tag name="SCENESHAPESUBTYPE" val="ScenePicShape"/>
  <p:tag name="SCENESHAPENAME" val="幻影图形"/>
  <p:tag name="LOOPID" val="637044136195186863"/>
  <p:tag name="RESOURCEID" val="637044136195226871"/>
  <p:tag name="SCENEID" val="Unkown"/>
  <p:tag name="SCENELINKIDS" val="6|19|20|21"/>
  <p:tag name="ANIMSTRING" val="97dc195e9db14a91331b8d825796bfd8"/>
</p:tagLst>
</file>

<file path=ppt/tags/tag88.xml><?xml version="1.0" encoding="utf-8"?>
<p:tagLst xmlns:p="http://schemas.openxmlformats.org/presentationml/2006/main">
  <p:tag name="SCANEADDTIONSP" val="true"/>
  <p:tag name="SCENESHAPETYPE" val="SceneShape"/>
  <p:tag name="SCENESHAPESUBTYPE" val="ScenePicShape"/>
  <p:tag name="SCENESHAPENAME" val="幻影图形"/>
  <p:tag name="LOOPID" val="637044136195186863"/>
  <p:tag name="RESOURCEID" val="637044136195226871"/>
  <p:tag name="SCENEID" val="Unkown"/>
  <p:tag name="SCENELINKIDS" val="6|19|20|21"/>
  <p:tag name="ANIMSTRING" val="97dc195e9db14a91331b8d825796bfd8"/>
</p:tagLst>
</file>

<file path=ppt/tags/tag89.xml><?xml version="1.0" encoding="utf-8"?>
<p:tagLst xmlns:p="http://schemas.openxmlformats.org/presentationml/2006/main">
  <p:tag name="SCANEADDTIONSP" val="true"/>
  <p:tag name="SCENESHAPETYPE" val="SceneShape"/>
  <p:tag name="SCENESHAPESUBTYPE" val="ScenePicShape"/>
  <p:tag name="SCENESHAPENAME" val="幻影图形"/>
  <p:tag name="LOOPID" val="637044136195186863"/>
  <p:tag name="RESOURCEID" val="637044136195226871"/>
  <p:tag name="SCENEID" val="Unkown"/>
  <p:tag name="SCENELINKIDS" val="6|19|20|21"/>
  <p:tag name="ANIMSTRING" val="97dc195e9db14a91331b8d825796bfd8"/>
</p:tagLst>
</file>

<file path=ppt/tags/tag9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90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91.xml><?xml version="1.0" encoding="utf-8"?>
<p:tagLst xmlns:p="http://schemas.openxmlformats.org/presentationml/2006/main">
  <p:tag name="PA" val="v5.2.8"/>
  <p:tag name="WHOLESPTYPE" val="Shape_Other"/>
</p:tagLst>
</file>

<file path=ppt/tags/tag92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93.xml><?xml version="1.0" encoding="utf-8"?>
<p:tagLst xmlns:p="http://schemas.openxmlformats.org/presentationml/2006/main">
  <p:tag name="PA" val="v5.2.8"/>
  <p:tag name="WHOLESPTYPE" val="Shape_Other"/>
</p:tagLst>
</file>

<file path=ppt/tags/tag94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95.xml><?xml version="1.0" encoding="utf-8"?>
<p:tagLst xmlns:p="http://schemas.openxmlformats.org/presentationml/2006/main">
  <p:tag name="PA" val="v5.2.8"/>
  <p:tag name="WHOLESPTYPE" val="Shape_Other"/>
</p:tagLst>
</file>

<file path=ppt/tags/tag96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97.xml><?xml version="1.0" encoding="utf-8"?>
<p:tagLst xmlns:p="http://schemas.openxmlformats.org/presentationml/2006/main">
  <p:tag name="PA" val="v5.2.8"/>
  <p:tag name="WHOLESPTYPE" val="Shape_Other"/>
</p:tagLst>
</file>

<file path=ppt/tags/tag98.xml><?xml version="1.0" encoding="utf-8"?>
<p:tagLst xmlns:p="http://schemas.openxmlformats.org/presentationml/2006/main">
  <p:tag name="RESOURCELIBID_LIB" val="308829"/>
  <p:tag name="WHOLEPAGETYPE" val="Page_Head"/>
  <p:tag name="LINKREPLACED" val="True"/>
</p:tagLst>
</file>

<file path=ppt/tags/tag99.xml><?xml version="1.0" encoding="utf-8"?>
<p:tagLst xmlns:p="http://schemas.openxmlformats.org/presentationml/2006/main">
  <p:tag name="PA" val="v5.2.8"/>
  <p:tag name="WHOLESPTYPE" val="Shape_Other"/>
</p:tagLst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8035</Words>
  <Application>WPS Presentation</Application>
  <PresentationFormat>宽屏</PresentationFormat>
  <Paragraphs>2200</Paragraphs>
  <Slides>74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87" baseType="lpstr">
      <vt:lpstr>Arial</vt:lpstr>
      <vt:lpstr>SimSun</vt:lpstr>
      <vt:lpstr>Wingdings</vt:lpstr>
      <vt:lpstr>Microsoft YaHei</vt:lpstr>
      <vt:lpstr>Times New Roman</vt:lpstr>
      <vt:lpstr>Wingdings</vt:lpstr>
      <vt:lpstr>MV Boli</vt:lpstr>
      <vt:lpstr>Gentium Basic</vt:lpstr>
      <vt:lpstr>Calibri</vt:lpstr>
      <vt:lpstr>Arial Unicode MS</vt:lpstr>
      <vt:lpstr>Yu Gothic Medium</vt:lpstr>
      <vt:lpstr>Ink Free</vt:lpstr>
      <vt:lpstr>Default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Neeraj Khatri</cp:lastModifiedBy>
  <cp:revision>160</cp:revision>
  <dcterms:created xsi:type="dcterms:W3CDTF">2019-06-19T02:08:00Z</dcterms:created>
  <dcterms:modified xsi:type="dcterms:W3CDTF">2019-10-25T14:46:47Z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1033-11.2.0.8991</vt:lpwstr>
  </property>
</Properties>
</file>